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8" r:id="rId2"/>
    <p:sldId id="287" r:id="rId3"/>
    <p:sldId id="289" r:id="rId4"/>
    <p:sldId id="291" r:id="rId5"/>
    <p:sldId id="290" r:id="rId6"/>
    <p:sldId id="292" r:id="rId7"/>
    <p:sldId id="294" r:id="rId8"/>
    <p:sldId id="293" r:id="rId9"/>
    <p:sldId id="285" r:id="rId10"/>
  </p:sldIdLst>
  <p:sldSz cx="9144000" cy="6858000" type="screen4x3"/>
  <p:notesSz cx="6858000" cy="973455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7F"/>
    <a:srgbClr val="F6A8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6" autoAdjust="0"/>
    <p:restoredTop sz="82813" autoAdjust="0"/>
  </p:normalViewPr>
  <p:slideViewPr>
    <p:cSldViewPr>
      <p:cViewPr varScale="1">
        <p:scale>
          <a:sx n="75" d="100"/>
          <a:sy n="75" d="100"/>
        </p:scale>
        <p:origin x="-18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780" y="-114"/>
      </p:cViewPr>
      <p:guideLst>
        <p:guide orient="horz" pos="3066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92493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730250"/>
            <a:ext cx="4864100" cy="3649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 dirty="0"/>
          </a:p>
        </p:txBody>
      </p:sp>
    </p:spTree>
    <p:extLst>
      <p:ext uri="{BB962C8B-B14F-4D97-AF65-F5344CB8AC3E}">
        <p14:creationId xmlns:p14="http://schemas.microsoft.com/office/powerpoint/2010/main" xmlns="" val="2136446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685800" y="4624388"/>
            <a:ext cx="5486400" cy="43799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685800" y="4624388"/>
            <a:ext cx="5486400" cy="43799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2910" y="2143116"/>
            <a:ext cx="7786742" cy="1428760"/>
          </a:xfrm>
        </p:spPr>
        <p:txBody>
          <a:bodyPr/>
          <a:lstStyle>
            <a:lvl1pPr algn="ctr">
              <a:defRPr baseline="0">
                <a:solidFill>
                  <a:srgbClr val="003C7F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C7F"/>
                </a:solidFill>
                <a:latin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 smtClean="0"/>
              <a:t>Formatvorlage des Untertitelmasters durch Klicken bearbeiten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293019415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6270227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9" y="1839258"/>
            <a:ext cx="7740594" cy="4161510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428383701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5172" y="430318"/>
            <a:ext cx="6280165" cy="1143000"/>
          </a:xfrm>
          <a:prstGeom prst="rect">
            <a:avLst/>
          </a:prstGeom>
        </p:spPr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59341845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1846262"/>
            <a:ext cx="3960000" cy="4154506"/>
          </a:xfrm>
        </p:spPr>
        <p:txBody>
          <a:bodyPr>
            <a:normAutofit/>
          </a:bodyPr>
          <a:lstStyle>
            <a:lvl1pPr>
              <a:defRPr sz="22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1846262"/>
            <a:ext cx="3960000" cy="4154506"/>
          </a:xfrm>
        </p:spPr>
        <p:txBody>
          <a:bodyPr>
            <a:normAutofit/>
          </a:bodyPr>
          <a:lstStyle>
            <a:lvl1pPr>
              <a:defRPr sz="22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xmlns="" val="6823515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noProof="0" smtClean="0"/>
              <a:t>Titelmasterformat durch Klicken 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2571745"/>
            <a:ext cx="3960000" cy="342902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2571745"/>
            <a:ext cx="3960000" cy="342902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GB" noProof="0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468313" y="1844675"/>
            <a:ext cx="3960811" cy="639762"/>
          </a:xfrm>
          <a:solidFill>
            <a:srgbClr val="F6A8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>
            <a:noAutofit/>
          </a:bodyPr>
          <a:lstStyle>
            <a:lvl1pPr marL="92075" indent="0">
              <a:buNone/>
              <a:tabLst/>
              <a:defRPr sz="24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12284" y="1844675"/>
            <a:ext cx="3960000" cy="639762"/>
          </a:xfrm>
          <a:solidFill>
            <a:srgbClr val="FFC00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>
            <a:noAutofit/>
          </a:bodyPr>
          <a:lstStyle>
            <a:lvl1pPr marL="92075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xmlns="" val="181795972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04783169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68313" y="2357438"/>
            <a:ext cx="5103812" cy="326072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Grafik 8" descr="Logo-für-V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9000" y="2552700"/>
            <a:ext cx="488950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1928818" y="3071811"/>
            <a:ext cx="3260322" cy="217354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4862041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61963" y="1857375"/>
            <a:ext cx="774065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Text (click here to add)</a:t>
            </a:r>
          </a:p>
          <a:p>
            <a:pPr lvl="1"/>
            <a:r>
              <a:rPr lang="en-GB" altLang="de-DE" smtClean="0"/>
              <a:t>Zweite Ebene</a:t>
            </a:r>
          </a:p>
          <a:p>
            <a:pPr lvl="2"/>
            <a:r>
              <a:rPr lang="en-GB" altLang="de-DE" smtClean="0"/>
              <a:t>Dritte Ebene</a:t>
            </a:r>
          </a:p>
          <a:p>
            <a:pPr lvl="3"/>
            <a:r>
              <a:rPr lang="en-GB" altLang="de-DE" smtClean="0"/>
              <a:t>Vierte Ebene</a:t>
            </a:r>
          </a:p>
          <a:p>
            <a:pPr lvl="4"/>
            <a:r>
              <a:rPr lang="en-GB" altLang="de-DE" smtClean="0"/>
              <a:t>Fünfte Ebene</a:t>
            </a:r>
          </a:p>
        </p:txBody>
      </p:sp>
      <p:sp>
        <p:nvSpPr>
          <p:cNvPr id="1027" name="Titelplatzhalter 14"/>
          <p:cNvSpPr>
            <a:spLocks noGrp="1"/>
          </p:cNvSpPr>
          <p:nvPr>
            <p:ph type="title"/>
          </p:nvPr>
        </p:nvSpPr>
        <p:spPr bwMode="gray">
          <a:xfrm>
            <a:off x="461963" y="431800"/>
            <a:ext cx="6280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Title (click here to add)</a:t>
            </a:r>
          </a:p>
        </p:txBody>
      </p:sp>
      <p:pic>
        <p:nvPicPr>
          <p:cNvPr id="1028" name="Grafik 7" descr="Logo Tax.tif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0" y="6065838"/>
            <a:ext cx="801688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1143000" y="6396038"/>
            <a:ext cx="68580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100" b="1" dirty="0">
                <a:solidFill>
                  <a:srgbClr val="003A74"/>
                </a:solidFill>
                <a:latin typeface="Verdana" pitchFamily="34" charset="0"/>
              </a:rPr>
              <a:t>Institute for Austrian and International Tax Law </a:t>
            </a:r>
            <a:r>
              <a:rPr lang="en-GB" sz="600" dirty="0">
                <a:solidFill>
                  <a:srgbClr val="003A74"/>
                </a:solidFill>
                <a:latin typeface="Verdana" pitchFamily="34" charset="0"/>
                <a:sym typeface="Wingdings"/>
              </a:rPr>
              <a:t></a:t>
            </a:r>
            <a:r>
              <a:rPr lang="en-GB" sz="1100" dirty="0">
                <a:solidFill>
                  <a:srgbClr val="003A74"/>
                </a:solidFill>
                <a:latin typeface="Verdana" pitchFamily="34" charset="0"/>
                <a:sym typeface="Wingdings"/>
              </a:rPr>
              <a:t> </a:t>
            </a:r>
            <a:r>
              <a:rPr lang="en-GB" sz="1100" dirty="0" err="1">
                <a:solidFill>
                  <a:srgbClr val="003A74"/>
                </a:solidFill>
                <a:latin typeface="Verdana" pitchFamily="34" charset="0"/>
              </a:rPr>
              <a:t>www.wu.ac.at/taxlaw</a:t>
            </a:r>
            <a:endParaRPr lang="en-GB" sz="1100" dirty="0">
              <a:latin typeface="Verdana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786688" y="6396038"/>
            <a:ext cx="642937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1A7BB755-45AE-4535-82F3-1B431D7510A0}" type="slidenum">
              <a:rPr lang="de-AT" sz="1100">
                <a:latin typeface="Verdana" pitchFamily="34" charset="0"/>
                <a:cs typeface="+mn-cs"/>
              </a:rPr>
              <a:pPr>
                <a:defRPr/>
              </a:pPr>
              <a:t>‹Nr.›</a:t>
            </a:fld>
            <a:endParaRPr lang="de-AT" sz="1100" dirty="0">
              <a:latin typeface="Verdana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8" r:id="rId3"/>
    <p:sldLayoutId id="2147483756" r:id="rId4"/>
    <p:sldLayoutId id="2147483757" r:id="rId5"/>
    <p:sldLayoutId id="2147483759" r:id="rId6"/>
    <p:sldLayoutId id="2147483760" r:id="rId7"/>
  </p:sldLayoutIdLst>
  <p:transition>
    <p:fade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ts val="600"/>
        </a:spcAft>
        <a:buClr>
          <a:srgbClr val="53248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85750" algn="l" rtl="0" eaLnBrk="1" fontAlgn="base" hangingPunct="1"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74638" algn="l" rtl="0" eaLnBrk="1" fontAlgn="base" hangingPunct="1">
        <a:spcBef>
          <a:spcPct val="0"/>
        </a:spcBef>
        <a:spcAft>
          <a:spcPts val="600"/>
        </a:spcAft>
        <a:buClr>
          <a:srgbClr val="457AA0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74638" algn="l" rtl="0" eaLnBrk="1" fontAlgn="base" hangingPunct="1">
        <a:spcBef>
          <a:spcPct val="0"/>
        </a:spcBef>
        <a:spcAft>
          <a:spcPts val="600"/>
        </a:spcAft>
        <a:buClr>
          <a:srgbClr val="A991C0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44613" indent="-265113" algn="l" rtl="0" eaLnBrk="1" fontAlgn="base" hangingPunct="1">
        <a:spcBef>
          <a:spcPct val="0"/>
        </a:spcBef>
        <a:spcAft>
          <a:spcPts val="60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squale.pistone@wu.ac.a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642938" y="2143124"/>
            <a:ext cx="7786687" cy="1645915"/>
          </a:xfrm>
        </p:spPr>
        <p:txBody>
          <a:bodyPr/>
          <a:lstStyle/>
          <a:p>
            <a:r>
              <a:rPr lang="de-DE" altLang="de-DE" dirty="0"/>
              <a:t>Doppelbesteuerungsabkommen</a:t>
            </a:r>
            <a:r>
              <a:rPr lang="de-DE" altLang="de-DE" dirty="0" smtClean="0"/>
              <a:t>:</a:t>
            </a:r>
            <a:br>
              <a:rPr lang="de-DE" altLang="de-DE" dirty="0" smtClean="0"/>
            </a:br>
            <a:r>
              <a:rPr lang="de-DE" altLang="de-DE" dirty="0" smtClean="0"/>
              <a:t>ein </a:t>
            </a:r>
            <a:r>
              <a:rPr lang="de-DE" altLang="de-DE" dirty="0"/>
              <a:t>Überblick über aktuelle Entwicklungen, Problemfelder und Lösungsansätze</a:t>
            </a:r>
            <a:endParaRPr lang="de-AT" altLang="de-DE" dirty="0" smtClean="0"/>
          </a:p>
        </p:txBody>
      </p:sp>
      <p:sp>
        <p:nvSpPr>
          <p:cNvPr id="5123" name="Untertitel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728192"/>
          </a:xfrm>
        </p:spPr>
        <p:txBody>
          <a:bodyPr>
            <a:normAutofit lnSpcReduction="10000"/>
          </a:bodyPr>
          <a:lstStyle/>
          <a:p>
            <a:r>
              <a:rPr lang="de-AT" altLang="de-DE" dirty="0" smtClean="0"/>
              <a:t>AWEPA Runder Tisch</a:t>
            </a:r>
          </a:p>
          <a:p>
            <a:r>
              <a:rPr lang="de-AT" altLang="de-DE" dirty="0" smtClean="0"/>
              <a:t>Parlament</a:t>
            </a:r>
          </a:p>
          <a:p>
            <a:r>
              <a:rPr lang="de-AT" altLang="de-DE" dirty="0" smtClean="0"/>
              <a:t>Wien, den 13.4.2016</a:t>
            </a:r>
          </a:p>
          <a:p>
            <a:r>
              <a:rPr lang="de-AT" altLang="de-DE" dirty="0" smtClean="0"/>
              <a:t>Email: </a:t>
            </a:r>
            <a:r>
              <a:rPr lang="de-AT" altLang="de-DE" dirty="0" smtClean="0">
                <a:hlinkClick r:id="rId2"/>
              </a:rPr>
              <a:t>pasquale.pistone@wu.ac.at</a:t>
            </a:r>
            <a:r>
              <a:rPr lang="de-AT" altLang="de-DE" dirty="0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3"/>
          <p:cNvSpPr>
            <a:spLocks noGrp="1"/>
          </p:cNvSpPr>
          <p:nvPr>
            <p:ph type="title"/>
          </p:nvPr>
        </p:nvSpPr>
        <p:spPr>
          <a:xfrm>
            <a:off x="461963" y="430213"/>
            <a:ext cx="6270625" cy="1143000"/>
          </a:xfrm>
        </p:spPr>
        <p:txBody>
          <a:bodyPr/>
          <a:lstStyle/>
          <a:p>
            <a:r>
              <a:rPr lang="de-AT" altLang="de-DE" dirty="0" smtClean="0"/>
              <a:t>Die DBA heute kurz gesagt</a:t>
            </a:r>
          </a:p>
        </p:txBody>
      </p:sp>
      <p:sp>
        <p:nvSpPr>
          <p:cNvPr id="6147" name="Inhaltsplatzhalter 4"/>
          <p:cNvSpPr>
            <a:spLocks noGrp="1"/>
          </p:cNvSpPr>
          <p:nvPr>
            <p:ph idx="1"/>
          </p:nvPr>
        </p:nvSpPr>
        <p:spPr>
          <a:xfrm>
            <a:off x="461962" y="1839913"/>
            <a:ext cx="8430518" cy="4469407"/>
          </a:xfrm>
        </p:spPr>
        <p:txBody>
          <a:bodyPr>
            <a:normAutofit/>
          </a:bodyPr>
          <a:lstStyle/>
          <a:p>
            <a:r>
              <a:rPr lang="de-AT" altLang="de-DE" sz="2000" dirty="0" smtClean="0"/>
              <a:t>Beschränkte und unbeschränkte Steuerpflichten führen zu internationale Doppelbesteuerung</a:t>
            </a:r>
          </a:p>
          <a:p>
            <a:r>
              <a:rPr lang="de-AT" altLang="de-DE" sz="2000" dirty="0" smtClean="0"/>
              <a:t>DBA als internationale Verträge zur Vermeidung und Entlastung (Freistellung vs. Anrechnung) der Doppelbesteuerung</a:t>
            </a:r>
          </a:p>
          <a:p>
            <a:r>
              <a:rPr lang="de-AT" altLang="de-DE" sz="2000" dirty="0" smtClean="0"/>
              <a:t>Verteilung der Besteuerungsrechten der Vertragsstaaten mit Beschränkung der jeweiligen Steuersouveränität</a:t>
            </a:r>
          </a:p>
          <a:p>
            <a:r>
              <a:rPr lang="de-AT" altLang="de-DE" sz="2000" dirty="0" smtClean="0"/>
              <a:t>OECD-MA als Achse der nationalen DBA Politiken</a:t>
            </a:r>
          </a:p>
          <a:p>
            <a:r>
              <a:rPr lang="de-AT" altLang="de-DE" sz="2000" dirty="0" smtClean="0"/>
              <a:t>(</a:t>
            </a:r>
            <a:r>
              <a:rPr lang="de-AT" altLang="de-DE" sz="2000" dirty="0" err="1" smtClean="0"/>
              <a:t>Un</a:t>
            </a:r>
            <a:r>
              <a:rPr lang="de-AT" altLang="de-DE" sz="2000" dirty="0" smtClean="0"/>
              <a:t>)beabsichtigte Zwecke: Doppel Nichtbesteuerung</a:t>
            </a:r>
          </a:p>
          <a:p>
            <a:r>
              <a:rPr lang="de-AT" altLang="de-DE" sz="2000" dirty="0" smtClean="0"/>
              <a:t>Missbrauchsbekämpfung durch DBA und nationales Recht</a:t>
            </a:r>
          </a:p>
          <a:p>
            <a:r>
              <a:rPr lang="de-AT" altLang="de-DE" sz="2000" dirty="0" smtClean="0"/>
              <a:t>Neueste Entwicklungen:</a:t>
            </a:r>
          </a:p>
          <a:p>
            <a:pPr lvl="1"/>
            <a:r>
              <a:rPr lang="de-AT" altLang="de-DE" dirty="0" smtClean="0"/>
              <a:t>BEPS Projekt (Besteuerung im Lande der Wertschöpfung)</a:t>
            </a:r>
          </a:p>
          <a:p>
            <a:pPr lvl="1"/>
            <a:r>
              <a:rPr lang="de-AT" altLang="de-DE" dirty="0" smtClean="0"/>
              <a:t>Steuertransparenz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DBA mit Entwicklungsländern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018" y="1839258"/>
            <a:ext cx="8286445" cy="4398054"/>
          </a:xfrm>
        </p:spPr>
        <p:txBody>
          <a:bodyPr>
            <a:normAutofit/>
          </a:bodyPr>
          <a:lstStyle/>
          <a:p>
            <a:r>
              <a:rPr lang="de-AT" sz="2000" dirty="0" smtClean="0"/>
              <a:t>Unterschiedliche Ziele, internationale Steuerpolitiken und Verhandlungsmacht der Vertragsstaaten</a:t>
            </a:r>
          </a:p>
          <a:p>
            <a:r>
              <a:rPr lang="de-AT" sz="2000" dirty="0"/>
              <a:t>Verhandlung mit Pauschalangeboten und technische Fähigkeiten der DBA Verhandlungsführer in Entwicklungsländern</a:t>
            </a:r>
          </a:p>
          <a:p>
            <a:r>
              <a:rPr lang="de-AT" sz="2000" dirty="0"/>
              <a:t>Schutz des Selbstbestimmungsrechts (oder auf eine eigene internationale Steuerpolitik ohne externe Einmischungen)</a:t>
            </a:r>
          </a:p>
          <a:p>
            <a:r>
              <a:rPr lang="de-AT" sz="2000" dirty="0" smtClean="0"/>
              <a:t>Führende Rolle der OECD-MA weltweit als Verhandlungsbasis</a:t>
            </a:r>
          </a:p>
          <a:p>
            <a:r>
              <a:rPr lang="de-AT" sz="2000" dirty="0" smtClean="0"/>
              <a:t>DBA als Bestandteil der Entwicklungshilfepolitik vs. Mittel zur Verteilung der Besteuerungsrechten</a:t>
            </a:r>
          </a:p>
          <a:p>
            <a:pPr lvl="1"/>
            <a:r>
              <a:rPr lang="de-AT" dirty="0" smtClean="0"/>
              <a:t>DBA und Steuervergünstigungen in Entwicklungsländern</a:t>
            </a:r>
          </a:p>
          <a:p>
            <a:pPr lvl="1"/>
            <a:r>
              <a:rPr lang="de-AT" dirty="0" smtClean="0"/>
              <a:t>Anrechnung, fiktive Anrechnung und </a:t>
            </a:r>
            <a:r>
              <a:rPr lang="de-AT" dirty="0"/>
              <a:t>F</a:t>
            </a:r>
            <a:r>
              <a:rPr lang="de-AT" dirty="0" smtClean="0"/>
              <a:t>reistellung</a:t>
            </a:r>
          </a:p>
          <a:p>
            <a:pPr marL="0" indent="0">
              <a:buNone/>
            </a:pPr>
            <a:endParaRPr lang="de-AT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169223438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560840" cy="1312670"/>
          </a:xfrm>
        </p:spPr>
        <p:txBody>
          <a:bodyPr>
            <a:noAutofit/>
          </a:bodyPr>
          <a:lstStyle/>
          <a:p>
            <a:pPr algn="ctr"/>
            <a:r>
              <a:rPr lang="de-AT" dirty="0" smtClean="0"/>
              <a:t>Aktuelles: BEPS und Steuertransparenz für Entwicklungsländer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AT" sz="2000" dirty="0" smtClean="0"/>
              <a:t>Durchsetzung </a:t>
            </a:r>
            <a:r>
              <a:rPr lang="de-AT" sz="2000" dirty="0"/>
              <a:t>vs. Anpassung</a:t>
            </a:r>
          </a:p>
          <a:p>
            <a:r>
              <a:rPr lang="de-AT" sz="2000" i="1" dirty="0" err="1"/>
              <a:t>No</a:t>
            </a:r>
            <a:r>
              <a:rPr lang="de-AT" sz="2000" i="1" dirty="0"/>
              <a:t> </a:t>
            </a:r>
            <a:r>
              <a:rPr lang="de-AT" sz="2000" i="1" dirty="0" err="1"/>
              <a:t>taxation</a:t>
            </a:r>
            <a:r>
              <a:rPr lang="de-AT" sz="2000" i="1" dirty="0"/>
              <a:t> </a:t>
            </a:r>
            <a:r>
              <a:rPr lang="de-AT" sz="2000" i="1" dirty="0" err="1"/>
              <a:t>without</a:t>
            </a:r>
            <a:r>
              <a:rPr lang="de-AT" sz="2000" i="1" dirty="0"/>
              <a:t> </a:t>
            </a:r>
            <a:r>
              <a:rPr lang="de-AT" sz="2000" i="1" dirty="0" err="1"/>
              <a:t>representation</a:t>
            </a:r>
            <a:r>
              <a:rPr lang="de-AT" sz="2000" i="1" dirty="0"/>
              <a:t> </a:t>
            </a:r>
            <a:r>
              <a:rPr lang="de-AT" sz="2000" dirty="0"/>
              <a:t>– die Legitimität des neues Kurses vom globalen Steuerrecht und die Rolle der Entwicklungsländer</a:t>
            </a:r>
          </a:p>
          <a:p>
            <a:r>
              <a:rPr lang="de-AT" sz="2000" dirty="0"/>
              <a:t>Aggressive Steuerplanung vs. beabsichtigte Doppel Nichtbesteuerung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5688" y="2571745"/>
            <a:ext cx="3960000" cy="3809583"/>
          </a:xfrm>
        </p:spPr>
        <p:txBody>
          <a:bodyPr>
            <a:normAutofit fontScale="92500" lnSpcReduction="10000"/>
          </a:bodyPr>
          <a:lstStyle/>
          <a:p>
            <a:r>
              <a:rPr lang="de-AT" dirty="0" smtClean="0"/>
              <a:t>Ist es eher im </a:t>
            </a:r>
            <a:r>
              <a:rPr lang="de-AT" dirty="0"/>
              <a:t>Interesse der Entwicklungsländer</a:t>
            </a:r>
            <a:r>
              <a:rPr lang="de-AT" dirty="0" smtClean="0"/>
              <a:t>?</a:t>
            </a:r>
          </a:p>
          <a:p>
            <a:r>
              <a:rPr lang="de-AT" dirty="0" smtClean="0"/>
              <a:t>Zusätzliche Kosten und Komplexität für die Steuerbehörde</a:t>
            </a:r>
          </a:p>
          <a:p>
            <a:r>
              <a:rPr lang="de-AT" dirty="0" smtClean="0"/>
              <a:t>Amtshilfe, Vertraulichkeitsverletzung durch unbeabsichtigtes Informationsauslauf (</a:t>
            </a:r>
            <a:r>
              <a:rPr lang="de-AT" i="1" dirty="0" err="1" smtClean="0"/>
              <a:t>leakage</a:t>
            </a:r>
            <a:r>
              <a:rPr lang="de-AT" dirty="0" smtClean="0"/>
              <a:t>) und automatisches Informationsaustausch</a:t>
            </a:r>
          </a:p>
          <a:p>
            <a:endParaRPr lang="de-AT" sz="2000" dirty="0"/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pPr algn="ctr"/>
            <a:r>
              <a:rPr lang="de-AT" dirty="0" smtClean="0"/>
              <a:t>BEPS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AT" dirty="0" smtClean="0"/>
              <a:t>Steuertransparenz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1384951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DBA, Multilateralismus und Entwicklungsländer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AT" sz="2000" dirty="0" smtClean="0"/>
              <a:t>OECD </a:t>
            </a:r>
            <a:r>
              <a:rPr lang="de-AT" sz="2000" dirty="0"/>
              <a:t>vs. </a:t>
            </a:r>
            <a:r>
              <a:rPr lang="de-AT" sz="2000" dirty="0" smtClean="0"/>
              <a:t>UN: Legitimitätsproblem und die Addis Abeba Agenda</a:t>
            </a:r>
            <a:endParaRPr lang="de-AT" sz="2000" dirty="0"/>
          </a:p>
          <a:p>
            <a:r>
              <a:rPr lang="de-AT" sz="2000" dirty="0" smtClean="0"/>
              <a:t>Steuerkoordinierung im Rahmen der OECD </a:t>
            </a:r>
            <a:r>
              <a:rPr lang="de-AT" sz="2000" i="1" dirty="0" smtClean="0"/>
              <a:t>Task Force on Tax </a:t>
            </a:r>
            <a:r>
              <a:rPr lang="de-AT" sz="2000" i="1" dirty="0" err="1" smtClean="0"/>
              <a:t>and</a:t>
            </a:r>
            <a:r>
              <a:rPr lang="de-AT" sz="2000" i="1" dirty="0" smtClean="0"/>
              <a:t> Development </a:t>
            </a:r>
            <a:r>
              <a:rPr lang="de-AT" sz="2000" dirty="0" smtClean="0"/>
              <a:t>und Durchsetzung vom BEPS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de-AT" sz="2000" dirty="0" smtClean="0"/>
              <a:t>Die EU Initiativen </a:t>
            </a:r>
            <a:r>
              <a:rPr lang="de-AT" sz="2000" dirty="0"/>
              <a:t>vom </a:t>
            </a:r>
            <a:r>
              <a:rPr lang="de-AT" sz="2000" dirty="0" smtClean="0"/>
              <a:t>28.1.2016</a:t>
            </a:r>
          </a:p>
          <a:p>
            <a:pPr lvl="1"/>
            <a:r>
              <a:rPr lang="de-AT" sz="1800" dirty="0" smtClean="0"/>
              <a:t>Staatsbeihilfeverbot als Bestandteil der </a:t>
            </a:r>
            <a:r>
              <a:rPr lang="de-AT" sz="1800" i="1" dirty="0" err="1" smtClean="0"/>
              <a:t>Good</a:t>
            </a:r>
            <a:r>
              <a:rPr lang="de-AT" sz="1800" i="1" dirty="0" smtClean="0"/>
              <a:t> Tax </a:t>
            </a:r>
            <a:r>
              <a:rPr lang="de-AT" sz="1800" i="1" dirty="0" err="1" smtClean="0"/>
              <a:t>Governance</a:t>
            </a:r>
            <a:endParaRPr lang="de-AT" sz="1800" i="1" dirty="0" smtClean="0"/>
          </a:p>
          <a:p>
            <a:pPr lvl="1"/>
            <a:r>
              <a:rPr lang="de-AT" sz="1800" dirty="0" smtClean="0"/>
              <a:t>Bekämpfung </a:t>
            </a:r>
            <a:r>
              <a:rPr lang="de-AT" sz="1800" dirty="0"/>
              <a:t>des Missbrauchs und der aggressiven Steuerplanung</a:t>
            </a:r>
          </a:p>
          <a:p>
            <a:pPr lvl="1"/>
            <a:r>
              <a:rPr lang="de-AT" dirty="0" smtClean="0"/>
              <a:t>Kompensatorische Maßnahmen (</a:t>
            </a:r>
            <a:r>
              <a:rPr lang="de-AT" i="1" dirty="0" err="1" smtClean="0"/>
              <a:t>switchover</a:t>
            </a:r>
            <a:r>
              <a:rPr lang="de-AT" dirty="0" smtClean="0"/>
              <a:t>, CFC)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pPr algn="ctr"/>
            <a:r>
              <a:rPr lang="de-AT" sz="2000" dirty="0" smtClean="0"/>
              <a:t>Auf internationale Ebene</a:t>
            </a:r>
            <a:endParaRPr lang="en-GB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de-AT" sz="2000" dirty="0" smtClean="0"/>
              <a:t>Auf EU Ebene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261608992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30318"/>
            <a:ext cx="7272807" cy="1143000"/>
          </a:xfrm>
        </p:spPr>
        <p:txBody>
          <a:bodyPr/>
          <a:lstStyle/>
          <a:p>
            <a:r>
              <a:rPr lang="de-AT" dirty="0" smtClean="0"/>
              <a:t>DBA Österreichs </a:t>
            </a:r>
            <a:r>
              <a:rPr lang="de-AT" smtClean="0"/>
              <a:t>mit Entwicklungsländern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018" y="1839258"/>
            <a:ext cx="8070421" cy="4326046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de-AT" sz="2000" dirty="0" smtClean="0"/>
              <a:t>Nur 6 DBA Österreichs mit Afrika (Ägypten, Algerien, Libyen, Marokko, Südafrika, Tunesien) Entlastung der Doppelbesteuerung in DBA mit Entwicklungsländern</a:t>
            </a:r>
          </a:p>
          <a:p>
            <a:pPr lvl="1">
              <a:spcAft>
                <a:spcPts val="0"/>
              </a:spcAft>
            </a:pPr>
            <a:r>
              <a:rPr lang="de-AT" dirty="0" smtClean="0"/>
              <a:t>Mit Freistellung</a:t>
            </a:r>
          </a:p>
          <a:p>
            <a:pPr lvl="1">
              <a:spcAft>
                <a:spcPts val="0"/>
              </a:spcAft>
            </a:pPr>
            <a:r>
              <a:rPr lang="de-AT" dirty="0" smtClean="0"/>
              <a:t>Mit fiktiven </a:t>
            </a:r>
            <a:r>
              <a:rPr lang="de-AT" dirty="0"/>
              <a:t>Anrechnung </a:t>
            </a:r>
            <a:r>
              <a:rPr lang="de-AT" dirty="0" smtClean="0"/>
              <a:t>(Indonesien</a:t>
            </a:r>
            <a:r>
              <a:rPr lang="de-AT" dirty="0"/>
              <a:t>, </a:t>
            </a:r>
            <a:r>
              <a:rPr lang="de-AT" dirty="0" smtClean="0"/>
              <a:t>Kuba, Malaysia, Mongolei, Nepal</a:t>
            </a:r>
            <a:r>
              <a:rPr lang="en-GB" dirty="0"/>
              <a:t>, </a:t>
            </a:r>
            <a:r>
              <a:rPr lang="en-GB" dirty="0" smtClean="0"/>
              <a:t>Pakistan, </a:t>
            </a:r>
            <a:r>
              <a:rPr lang="en-GB" dirty="0" err="1" smtClean="0"/>
              <a:t>Philippinen</a:t>
            </a:r>
            <a:r>
              <a:rPr lang="en-GB" dirty="0" smtClean="0"/>
              <a:t>, Thailand</a:t>
            </a:r>
            <a:r>
              <a:rPr lang="en-GB" dirty="0"/>
              <a:t>, </a:t>
            </a:r>
            <a:r>
              <a:rPr lang="en-GB" dirty="0" smtClean="0"/>
              <a:t>Vietnam)</a:t>
            </a:r>
          </a:p>
          <a:p>
            <a:pPr>
              <a:spcAft>
                <a:spcPts val="0"/>
              </a:spcAft>
            </a:pPr>
            <a:r>
              <a:rPr lang="en-GB" sz="2000" dirty="0" err="1" smtClean="0"/>
              <a:t>Fiktive</a:t>
            </a:r>
            <a:r>
              <a:rPr lang="en-GB" sz="2000" dirty="0" smtClean="0"/>
              <a:t> </a:t>
            </a:r>
            <a:r>
              <a:rPr lang="en-GB" sz="2000" dirty="0" err="1" smtClean="0"/>
              <a:t>Anrechnung</a:t>
            </a:r>
            <a:r>
              <a:rPr lang="en-GB" sz="2000" dirty="0" smtClean="0"/>
              <a:t> </a:t>
            </a:r>
            <a:r>
              <a:rPr lang="en-GB" sz="2000" dirty="0" err="1" smtClean="0"/>
              <a:t>auch</a:t>
            </a:r>
            <a:r>
              <a:rPr lang="en-GB" sz="2000" dirty="0" smtClean="0"/>
              <a:t> </a:t>
            </a:r>
            <a:r>
              <a:rPr lang="en-GB" sz="2000" dirty="0" err="1" smtClean="0"/>
              <a:t>mit</a:t>
            </a:r>
            <a:r>
              <a:rPr lang="en-GB" sz="2000" dirty="0" smtClean="0"/>
              <a:t> </a:t>
            </a:r>
            <a:r>
              <a:rPr lang="en-GB" sz="2000" dirty="0" err="1" smtClean="0"/>
              <a:t>Brasilien</a:t>
            </a:r>
            <a:r>
              <a:rPr lang="en-GB" sz="2000" dirty="0" smtClean="0"/>
              <a:t>, China, Israel, Malta, Portugal, </a:t>
            </a:r>
            <a:r>
              <a:rPr lang="en-GB" sz="2000" dirty="0" err="1" smtClean="0"/>
              <a:t>Südkorea</a:t>
            </a:r>
            <a:r>
              <a:rPr lang="en-GB" sz="2000" dirty="0" smtClean="0"/>
              <a:t>, </a:t>
            </a:r>
            <a:r>
              <a:rPr lang="en-GB" sz="2000" dirty="0" err="1" smtClean="0"/>
              <a:t>Türkei</a:t>
            </a:r>
            <a:r>
              <a:rPr lang="en-GB" sz="2000" dirty="0" smtClean="0"/>
              <a:t> und </a:t>
            </a:r>
            <a:r>
              <a:rPr lang="en-GB" sz="2000" dirty="0" err="1" smtClean="0"/>
              <a:t>Zypern</a:t>
            </a:r>
            <a:endParaRPr lang="en-GB" sz="2000" dirty="0" smtClean="0"/>
          </a:p>
          <a:p>
            <a:pPr>
              <a:spcAft>
                <a:spcPts val="0"/>
              </a:spcAft>
            </a:pPr>
            <a:r>
              <a:rPr lang="de-AT" sz="2000" dirty="0" smtClean="0"/>
              <a:t>Ist die fiktive Anrechnung eine Maßnahme zur Förderung der wirtschaftlichen Entwicklung zu betrachten, oder zur Bewahrung der internationalen Steuerpolitik des Quellenstaats zu betrachten?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xmlns="" val="323556864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1928813" y="3071813"/>
            <a:ext cx="3260725" cy="2173287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r>
              <a:rPr lang="de-DE" altLang="de-DE" b="1" dirty="0" smtClean="0"/>
              <a:t>INSTITUTE FOR AUSTRIAN AND INTERNATIONAL TAX LAW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r>
              <a:rPr lang="de-DE" altLang="de-DE" dirty="0" smtClean="0"/>
              <a:t>Welthandelsplatz 1, 1020 Vienna, Austria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endParaRPr lang="de-DE" altLang="de-DE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endParaRPr lang="de-DE" altLang="de-DE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endParaRPr lang="de-DE" altLang="de-DE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r>
              <a:rPr lang="de-DE" altLang="de-DE" b="1" dirty="0" smtClean="0"/>
              <a:t>UNIV.PROF. DR. Pasquale PISTONE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endParaRPr lang="de-DE" altLang="de-DE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r>
              <a:rPr lang="de-DE" altLang="de-DE" dirty="0" smtClean="0"/>
              <a:t>T +43-1-313 36-4648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r>
              <a:rPr lang="de-DE" altLang="de-DE" dirty="0" smtClean="0"/>
              <a:t>F +43-1-313 36-730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r>
              <a:rPr lang="de-DE" altLang="de-DE" dirty="0" smtClean="0"/>
              <a:t>Pasquale.pistone@wu.ac.at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r>
              <a:rPr lang="de-DE" altLang="de-DE" dirty="0" smtClean="0"/>
              <a:t>www.wu.ac.at/taxlaw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endParaRPr lang="de-AT" altLang="de-DE" dirty="0" smtClean="0"/>
          </a:p>
        </p:txBody>
      </p:sp>
      <p:sp>
        <p:nvSpPr>
          <p:cNvPr id="7171" name="Titel 5"/>
          <p:cNvSpPr>
            <a:spLocks noGrp="1"/>
          </p:cNvSpPr>
          <p:nvPr>
            <p:ph type="title"/>
          </p:nvPr>
        </p:nvSpPr>
        <p:spPr>
          <a:xfrm>
            <a:off x="461963" y="430213"/>
            <a:ext cx="6281737" cy="1143000"/>
          </a:xfrm>
        </p:spPr>
        <p:txBody>
          <a:bodyPr/>
          <a:lstStyle/>
          <a:p>
            <a:r>
              <a:rPr lang="de-AT" altLang="de-DE" dirty="0" smtClean="0"/>
              <a:t>Vielen Dank für Ihre Aufmerksamkeit!</a:t>
            </a:r>
          </a:p>
        </p:txBody>
      </p:sp>
    </p:spTree>
    <p:extLst>
      <p:ext uri="{BB962C8B-B14F-4D97-AF65-F5344CB8AC3E}">
        <p14:creationId xmlns:p14="http://schemas.microsoft.com/office/powerpoint/2010/main" xmlns="" val="30588153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Schaffung der internationalen Steuergerechtigkeit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de-AT" sz="2000" dirty="0" smtClean="0"/>
              <a:t>Sind </a:t>
            </a:r>
            <a:r>
              <a:rPr lang="de-AT" sz="2000" dirty="0"/>
              <a:t>mehr DBA </a:t>
            </a:r>
            <a:r>
              <a:rPr lang="de-AT" sz="2000" dirty="0" smtClean="0"/>
              <a:t>mit Entwicklungsländer eher </a:t>
            </a:r>
            <a:r>
              <a:rPr lang="de-AT" sz="2000" dirty="0"/>
              <a:t>notwendig?</a:t>
            </a:r>
          </a:p>
          <a:p>
            <a:pPr>
              <a:spcAft>
                <a:spcPts val="0"/>
              </a:spcAft>
            </a:pPr>
            <a:r>
              <a:rPr lang="de-AT" sz="2000" dirty="0" smtClean="0"/>
              <a:t>Proaktivität </a:t>
            </a:r>
            <a:r>
              <a:rPr lang="de-AT" sz="2000" dirty="0"/>
              <a:t>für die internationale Fairness</a:t>
            </a:r>
          </a:p>
          <a:p>
            <a:pPr lvl="1">
              <a:spcAft>
                <a:spcPts val="0"/>
              </a:spcAft>
            </a:pPr>
            <a:r>
              <a:rPr lang="de-AT" dirty="0"/>
              <a:t>neue DBA-Politik der Niederlande</a:t>
            </a:r>
            <a:endParaRPr lang="en-GB" dirty="0"/>
          </a:p>
          <a:p>
            <a:pPr lvl="1">
              <a:spcAft>
                <a:spcPts val="0"/>
              </a:spcAft>
            </a:pPr>
            <a:r>
              <a:rPr lang="de-AT" dirty="0"/>
              <a:t>Erhöhung der Quellenbesteuerung</a:t>
            </a:r>
          </a:p>
          <a:p>
            <a:pPr lvl="1">
              <a:spcAft>
                <a:spcPts val="0"/>
              </a:spcAft>
            </a:pPr>
            <a:r>
              <a:rPr lang="de-AT" dirty="0"/>
              <a:t>Förderung von Schiedsverfahren</a:t>
            </a:r>
          </a:p>
          <a:p>
            <a:pPr lvl="1">
              <a:spcAft>
                <a:spcPts val="0"/>
              </a:spcAft>
            </a:pPr>
            <a:r>
              <a:rPr lang="de-AT" dirty="0" smtClean="0"/>
              <a:t>Anwendung von Anti-Missbrauchsklauseln</a:t>
            </a:r>
          </a:p>
          <a:p>
            <a:pPr lvl="1">
              <a:spcAft>
                <a:spcPts val="0"/>
              </a:spcAft>
            </a:pPr>
            <a:r>
              <a:rPr lang="de-AT" dirty="0" smtClean="0"/>
              <a:t>Anpassung </a:t>
            </a:r>
            <a:r>
              <a:rPr lang="de-AT" dirty="0"/>
              <a:t>der globalen Steuertransparenz an den unterschiedlichen Zusammenhang</a:t>
            </a:r>
          </a:p>
          <a:p>
            <a:pPr lvl="1">
              <a:spcAft>
                <a:spcPts val="0"/>
              </a:spcAft>
            </a:pPr>
            <a:r>
              <a:rPr lang="de-AT" dirty="0"/>
              <a:t>Rückzahlung an </a:t>
            </a:r>
            <a:r>
              <a:rPr lang="de-AT" dirty="0" smtClean="0"/>
              <a:t>Quellenstaat</a:t>
            </a:r>
          </a:p>
          <a:p>
            <a:pPr>
              <a:spcAft>
                <a:spcPts val="0"/>
              </a:spcAft>
            </a:pPr>
            <a:r>
              <a:rPr lang="de-AT" sz="2000" i="1" dirty="0" smtClean="0"/>
              <a:t>Ad Hoc </a:t>
            </a:r>
            <a:r>
              <a:rPr lang="de-AT" sz="2000" dirty="0" err="1" smtClean="0"/>
              <a:t>Massnahmen</a:t>
            </a:r>
            <a:endParaRPr lang="de-AT" sz="2000" dirty="0" smtClean="0"/>
          </a:p>
          <a:p>
            <a:pPr lvl="1">
              <a:spcAft>
                <a:spcPts val="0"/>
              </a:spcAft>
            </a:pPr>
            <a:r>
              <a:rPr lang="de-AT" dirty="0" smtClean="0"/>
              <a:t>Artikel 66.2 TRIPS: Förderung des Technologietransfers nach wenigste entwickelte Länder durch Vergünstigungen in entwickelten Ländern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4610693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1928813" y="3071813"/>
            <a:ext cx="3260725" cy="2173287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r>
              <a:rPr lang="de-DE" altLang="de-DE" b="1" dirty="0" smtClean="0"/>
              <a:t>INSTITUTE FOR AUSTRIAN AND INTERNATIONAL TAX LAW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r>
              <a:rPr lang="de-DE" altLang="de-DE" dirty="0" smtClean="0"/>
              <a:t>Welthandelsplatz 1, 1020 Vienna, Austria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endParaRPr lang="de-DE" altLang="de-DE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endParaRPr lang="de-DE" altLang="de-DE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endParaRPr lang="de-DE" altLang="de-DE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r>
              <a:rPr lang="de-DE" altLang="de-DE" b="1" dirty="0" smtClean="0"/>
              <a:t>UNIV.PROF. DR. Pasquale PISTONE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endParaRPr lang="de-DE" altLang="de-DE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r>
              <a:rPr lang="de-DE" altLang="de-DE" dirty="0" smtClean="0"/>
              <a:t>T +43-1-313 36-4648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r>
              <a:rPr lang="de-DE" altLang="de-DE" dirty="0" smtClean="0"/>
              <a:t>F +43-1-313 36-730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r>
              <a:rPr lang="de-DE" altLang="de-DE" dirty="0" smtClean="0"/>
              <a:t>Pasquale.pistone@wu.ac.at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r>
              <a:rPr lang="de-DE" altLang="de-DE" dirty="0" smtClean="0"/>
              <a:t>www.wu.ac.at/taxlaw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532481"/>
              </a:buClr>
            </a:pPr>
            <a:endParaRPr lang="de-AT" altLang="de-DE" dirty="0" smtClean="0"/>
          </a:p>
        </p:txBody>
      </p:sp>
      <p:sp>
        <p:nvSpPr>
          <p:cNvPr id="7171" name="Titel 5"/>
          <p:cNvSpPr>
            <a:spLocks noGrp="1"/>
          </p:cNvSpPr>
          <p:nvPr>
            <p:ph type="title"/>
          </p:nvPr>
        </p:nvSpPr>
        <p:spPr>
          <a:xfrm>
            <a:off x="461963" y="430213"/>
            <a:ext cx="6281737" cy="1143000"/>
          </a:xfrm>
        </p:spPr>
        <p:txBody>
          <a:bodyPr/>
          <a:lstStyle/>
          <a:p>
            <a:r>
              <a:rPr lang="de-AT" altLang="de-DE" dirty="0" smtClean="0"/>
              <a:t>Vielen Dank für Ihre Aufmerksamkeit!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svorlage_Englisch">
  <a:themeElements>
    <a:clrScheme name="WU Wien neu2">
      <a:dk1>
        <a:srgbClr val="000000"/>
      </a:dk1>
      <a:lt1>
        <a:sysClr val="window" lastClr="FFFFFF"/>
      </a:lt1>
      <a:dk2>
        <a:srgbClr val="002E60"/>
      </a:dk2>
      <a:lt2>
        <a:srgbClr val="E5F5FA"/>
      </a:lt2>
      <a:accent1>
        <a:srgbClr val="0096D3"/>
      </a:accent1>
      <a:accent2>
        <a:srgbClr val="002E60"/>
      </a:accent2>
      <a:accent3>
        <a:srgbClr val="532481"/>
      </a:accent3>
      <a:accent4>
        <a:srgbClr val="457AA0"/>
      </a:accent4>
      <a:accent5>
        <a:srgbClr val="A991C0"/>
      </a:accent5>
      <a:accent6>
        <a:srgbClr val="7FCAE9"/>
      </a:accent6>
      <a:hlink>
        <a:srgbClr val="406288"/>
      </a:hlink>
      <a:folHlink>
        <a:srgbClr val="008FAA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Präsentationsvorlage_Englisch</Template>
  <TotalTime>0</TotalTime>
  <Words>509</Words>
  <Application>Microsoft Office PowerPoint</Application>
  <PresentationFormat>Bildschirmpräsentation (4:3)</PresentationFormat>
  <Paragraphs>82</Paragraphs>
  <Slides>9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Präsentationsvorlage_Englisch</vt:lpstr>
      <vt:lpstr>Doppelbesteuerungsabkommen: ein Überblick über aktuelle Entwicklungen, Problemfelder und Lösungsansätze</vt:lpstr>
      <vt:lpstr>Die DBA heute kurz gesagt</vt:lpstr>
      <vt:lpstr>DBA mit Entwicklungsländern</vt:lpstr>
      <vt:lpstr>Aktuelles: BEPS und Steuertransparenz für Entwicklungsländer</vt:lpstr>
      <vt:lpstr>DBA, Multilateralismus und Entwicklungsländer</vt:lpstr>
      <vt:lpstr>DBA Österreichs mit Entwicklungsländern</vt:lpstr>
      <vt:lpstr>Vielen Dank für Ihre Aufmerksamkeit!</vt:lpstr>
      <vt:lpstr>Schaffung der internationalen Steuergerechtigkeit</vt:lpstr>
      <vt:lpstr>Vielen Dank für Ihre Aufmerksamkeit!</vt:lpstr>
    </vt:vector>
  </TitlesOfParts>
  <Company>WU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Reference</dc:creator>
  <cp:lastModifiedBy>Ingrid Pranger</cp:lastModifiedBy>
  <cp:revision>18</cp:revision>
  <dcterms:created xsi:type="dcterms:W3CDTF">2014-06-25T08:02:36Z</dcterms:created>
  <dcterms:modified xsi:type="dcterms:W3CDTF">2016-04-11T10:39:16Z</dcterms:modified>
</cp:coreProperties>
</file>