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77" r:id="rId5"/>
    <p:sldId id="280" r:id="rId6"/>
    <p:sldId id="262" r:id="rId7"/>
    <p:sldId id="259" r:id="rId8"/>
    <p:sldId id="261" r:id="rId9"/>
    <p:sldId id="263" r:id="rId10"/>
    <p:sldId id="304" r:id="rId11"/>
    <p:sldId id="296" r:id="rId12"/>
    <p:sldId id="306" r:id="rId13"/>
    <p:sldId id="300" r:id="rId14"/>
    <p:sldId id="305" r:id="rId15"/>
    <p:sldId id="307" r:id="rId16"/>
    <p:sldId id="288" r:id="rId17"/>
    <p:sldId id="285" r:id="rId18"/>
    <p:sldId id="266" r:id="rId19"/>
  </p:sldIdLst>
  <p:sldSz cx="9144000" cy="6858000" type="screen4x3"/>
  <p:notesSz cx="6858000" cy="9144000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B05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451" autoAdjust="0"/>
  </p:normalViewPr>
  <p:slideViewPr>
    <p:cSldViewPr snapToGrid="0" snapToObjects="1">
      <p:cViewPr varScale="1">
        <p:scale>
          <a:sx n="102" d="100"/>
          <a:sy n="102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64AC6F8-04FA-9F41-A9C9-22FF3A90957E}" type="datetime1">
              <a:rPr lang="de-DE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AF514F9-68DD-9445-AE03-F246A9B006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976016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AFFC2-D9E0-9B4F-B24F-EC6EC8151D66}" type="datetime1">
              <a:rPr lang="de-DE" smtClean="0"/>
              <a:pPr/>
              <a:t>07.05.2015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897A1-74E7-B547-86DC-11ABF592390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328289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897A1-74E7-B547-86DC-11ABF5923908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897A1-74E7-B547-86DC-11ABF5923908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897A1-74E7-B547-86DC-11ABF592390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6897A1-74E7-B547-86DC-11ABF5923908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de-AT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B3EA3-4E05-EC43-B57B-B1CCD125603D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9A844-79B3-264F-AC47-E1161B584F7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0EE9A-401B-5E4C-8068-0E91F99D3D54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EFC81-AF53-DB4A-8906-E7D29AB73F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E1F7F-C8AC-AF43-BCA2-E99BC8949D9A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3D1A-1D36-5144-9498-4485879E81E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E6367-AF5E-954D-B1FB-A4210878EEAA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FE1C2-FDE8-AB4B-9077-35D048527A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F082B-8D24-C04F-A6B8-43CD2F1F923F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CB544-CE66-0A4B-85CF-34D27C8306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8D4CE-C928-1441-808E-861E4EC00646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212D3-CF9E-914E-9EAE-4E731584DE5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de-AT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BF772-FDBC-0E49-BAEB-E87F374253E5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6F0E-9DBB-C641-B8DB-73FBFE8977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26403-A9D4-7140-BFB9-5BEAA23D1B24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2E9C-50A0-9A46-9875-080E32CAA0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E2B7B-4CFB-4A43-84B2-8901D493AB18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49D7-D3A9-BF47-9CD2-2799F0FEC6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98278-3A37-BF41-87B9-28C8E043A36C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4AB3-01A9-494B-84FF-81E7DBB66D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/>
            <a:r>
              <a:rPr lang="de-AT" smtClean="0"/>
              <a:t>Click to edit Master text styles</a:t>
            </a:r>
          </a:p>
          <a:p>
            <a:pPr lvl="1"/>
            <a:r>
              <a:rPr lang="de-AT" smtClean="0"/>
              <a:t>Second level</a:t>
            </a:r>
          </a:p>
          <a:p>
            <a:pPr lvl="2"/>
            <a:r>
              <a:rPr lang="de-AT" smtClean="0"/>
              <a:t>Third level</a:t>
            </a:r>
          </a:p>
          <a:p>
            <a:pPr lvl="3"/>
            <a:r>
              <a:rPr lang="de-AT" smtClean="0"/>
              <a:t>Fourth level</a:t>
            </a:r>
          </a:p>
          <a:p>
            <a:pPr lvl="4"/>
            <a:r>
              <a:rPr lang="de-AT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de-AT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FD868-8BAB-F44E-86C6-40CDBFA7FB55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1705-287B-4746-8144-FD24EBDF28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de-AT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/>
              <a:t>Click to edit Master text styles</a:t>
            </a:r>
          </a:p>
          <a:p>
            <a:pPr lvl="1"/>
            <a:r>
              <a:rPr lang="de-AT"/>
              <a:t>Second level</a:t>
            </a:r>
          </a:p>
          <a:p>
            <a:pPr lvl="2"/>
            <a:r>
              <a:rPr lang="de-AT"/>
              <a:t>Third level</a:t>
            </a:r>
          </a:p>
          <a:p>
            <a:pPr lvl="3"/>
            <a:r>
              <a:rPr lang="de-AT"/>
              <a:t>Fourth level</a:t>
            </a:r>
          </a:p>
          <a:p>
            <a:pPr lvl="4"/>
            <a:r>
              <a:rPr lang="de-AT"/>
              <a:t>Fifth level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033C60-1861-7B40-9064-F693303496E4}" type="datetime1">
              <a:rPr lang="de-AT" smtClean="0"/>
              <a:pPr>
                <a:defRPr/>
              </a:pPr>
              <a:t>07.05.2015</a:t>
            </a:fld>
            <a:endParaRPr lang="de-D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2ECAD94-E2F5-5247-899F-8305874B1F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5" r:id="rId2"/>
    <p:sldLayoutId id="2147483783" r:id="rId3"/>
    <p:sldLayoutId id="2147483776" r:id="rId4"/>
    <p:sldLayoutId id="2147483777" r:id="rId5"/>
    <p:sldLayoutId id="2147483778" r:id="rId6"/>
    <p:sldLayoutId id="2147483784" r:id="rId7"/>
    <p:sldLayoutId id="2147483779" r:id="rId8"/>
    <p:sldLayoutId id="2147483785" r:id="rId9"/>
    <p:sldLayoutId id="2147483780" r:id="rId10"/>
    <p:sldLayoutId id="214748378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charset="0"/>
          <a:ea typeface="ＭＳ Ｐゴシック" charset="-128"/>
          <a:cs typeface="ＭＳ Ｐゴシック" charset="-128"/>
        </a:defRPr>
      </a:lvl9pPr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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charset="0"/>
        <a:buChar char="◦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charset="2"/>
        <a:buChar char="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charset="0"/>
        <a:buChar char="◦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charset="2"/>
        <a:buChar char="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13" y="198448"/>
            <a:ext cx="8016875" cy="301639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Politikkohärenz im</a:t>
            </a:r>
            <a:b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Interesse der Entwicklung als gesamtstaatliche Aufgabe – </a:t>
            </a:r>
            <a:b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3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Die Rolle des Par</a:t>
            </a: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laments</a:t>
            </a:r>
            <a:endParaRPr lang="de-DE" sz="28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13" y="3856038"/>
            <a:ext cx="7772400" cy="22145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e-DE" sz="2800" i="1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e-DE" sz="8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de-DE" sz="2800" dirty="0" smtClean="0">
                <a:ea typeface="+mn-ea"/>
                <a:cs typeface="+mn-cs"/>
              </a:rPr>
              <a:t>Nadja Schuster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de-DE" sz="2800" dirty="0">
              <a:ea typeface="+mn-ea"/>
              <a:cs typeface="+mn-cs"/>
            </a:endParaRPr>
          </a:p>
        </p:txBody>
      </p:sp>
      <p:pic>
        <p:nvPicPr>
          <p:cNvPr id="44034" name="Bild 1" descr="P:\LOGOS_diverse\ADA_ohne subli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62663" y="5743884"/>
            <a:ext cx="2432050" cy="50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pic>
        <p:nvPicPr>
          <p:cNvPr id="8" name="Grafik 7" descr="cid:image003.jpg@01D071FE.75C7E1D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2313" y="5673725"/>
            <a:ext cx="2657381" cy="54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5)Rahmenbedingungen für die Umsetzung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00" y="990600"/>
            <a:ext cx="7975600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Österreich</a:t>
            </a:r>
            <a:r>
              <a:rPr lang="de-DE" sz="2000" b="1" dirty="0">
                <a:latin typeface="+mn-lt"/>
                <a:ea typeface="+mn-ea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400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4) Schwache </a:t>
            </a:r>
            <a:r>
              <a:rPr lang="de-DE" sz="2000" b="1" dirty="0">
                <a:latin typeface="+mn-lt"/>
                <a:ea typeface="+mn-ea"/>
                <a:cs typeface="+mn-cs"/>
              </a:rPr>
              <a:t>Rolle des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Parlaments und </a:t>
            </a:r>
            <a:r>
              <a:rPr lang="de-DE" sz="2000" b="1" dirty="0">
                <a:latin typeface="+mn-lt"/>
                <a:ea typeface="+mn-ea"/>
                <a:cs typeface="+mn-cs"/>
              </a:rPr>
              <a:t>der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NGOs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kein permanenter EP-Ausschuss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geringe Einflussnahme auf andere Ausschüsse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finanzielle ODA-Abhängigkeit von NGOS -&gt; 	Einschränkung ihrer </a:t>
            </a:r>
            <a:r>
              <a:rPr lang="de-DE" sz="2000" dirty="0" err="1" smtClean="0">
                <a:latin typeface="+mn-lt"/>
                <a:ea typeface="+mn-ea"/>
                <a:cs typeface="+mn-cs"/>
              </a:rPr>
              <a:t>Monitoringrolle</a:t>
            </a:r>
            <a:endParaRPr lang="de-DE" sz="2000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dirty="0">
              <a:latin typeface="+mn-lt"/>
              <a:ea typeface="+mn-ea"/>
              <a:cs typeface="+mn-cs"/>
            </a:endParaRPr>
          </a:p>
          <a:p>
            <a:pPr marL="447675" indent="-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5) Keine </a:t>
            </a:r>
            <a:r>
              <a:rPr lang="de-DE" sz="2000" b="1" i="1" dirty="0">
                <a:latin typeface="+mn-lt"/>
                <a:ea typeface="+mn-ea"/>
                <a:cs typeface="+mn-cs"/>
              </a:rPr>
              <a:t>whole-of-government</a:t>
            </a:r>
            <a:r>
              <a:rPr lang="de-DE" sz="2000" b="1" dirty="0">
                <a:latin typeface="+mn-lt"/>
                <a:ea typeface="+mn-ea"/>
                <a:cs typeface="+mn-cs"/>
              </a:rPr>
              <a:t> Strategie,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kein Organ mit „Schiedsrichterfunktion“, Einstimmigkeits-</a:t>
            </a:r>
            <a:r>
              <a:rPr lang="de-DE" sz="2000" b="1" dirty="0" err="1" smtClean="0">
                <a:latin typeface="+mn-lt"/>
                <a:ea typeface="+mn-ea"/>
                <a:cs typeface="+mn-cs"/>
              </a:rPr>
              <a:t>prinzip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 im Ministerrat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OECD DAC Peer Review 2015: </a:t>
            </a:r>
            <a:r>
              <a:rPr lang="de-DE" sz="2000" i="1" dirty="0" smtClean="0">
                <a:latin typeface="+mn-lt"/>
                <a:ea typeface="+mn-ea"/>
                <a:cs typeface="+mn-cs"/>
              </a:rPr>
              <a:t>BMEIA übernimmt 	Funktion nicht; keine klaren Kriterien für die Handhabe 	von konkurrierenden Prioritäten und das Auflösen von 	Inkohärenzen.</a:t>
            </a:r>
            <a:endParaRPr lang="de-DE" sz="2000" i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000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412186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184728"/>
            <a:ext cx="8183562" cy="115454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6</a:t>
            </a: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) Empfehlungen für die Umsetzung in Österreich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00" y="990600"/>
            <a:ext cx="7654925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 rot="10800000" flipV="1">
            <a:off x="711198" y="854891"/>
            <a:ext cx="7975601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charset="2"/>
              <a:buChar char="è"/>
            </a:pPr>
            <a:endParaRPr lang="de-DE" sz="2000" i="1" dirty="0" smtClean="0">
              <a:latin typeface="Verdana" charset="0"/>
            </a:endParaRPr>
          </a:p>
          <a:p>
            <a:endParaRPr lang="de-DE" sz="2000" i="1" dirty="0" smtClean="0">
              <a:latin typeface="Verdana" charset="0"/>
            </a:endParaRPr>
          </a:p>
          <a:p>
            <a:endParaRPr lang="de-DE" sz="1400" i="1" dirty="0">
              <a:latin typeface="Verdana" charset="0"/>
            </a:endParaRPr>
          </a:p>
          <a:p>
            <a:pPr marL="342900" indent="-342900"/>
            <a:r>
              <a:rPr lang="de-DE" sz="2000" b="1" dirty="0" smtClean="0">
                <a:latin typeface="Verdana" charset="0"/>
              </a:rPr>
              <a:t>1. gesamtstaatliche, </a:t>
            </a:r>
            <a:r>
              <a:rPr lang="de-DE" sz="2000" b="1" dirty="0" err="1" smtClean="0">
                <a:latin typeface="Verdana" charset="0"/>
              </a:rPr>
              <a:t>ministerienübergreifende</a:t>
            </a:r>
            <a:r>
              <a:rPr lang="de-DE" sz="2000" b="1" dirty="0" smtClean="0">
                <a:latin typeface="Verdana" charset="0"/>
              </a:rPr>
              <a:t>, sog.                 </a:t>
            </a:r>
            <a:r>
              <a:rPr lang="de-DE" sz="2000" b="1" i="1" dirty="0" err="1" smtClean="0">
                <a:latin typeface="Verdana" charset="0"/>
              </a:rPr>
              <a:t>whole</a:t>
            </a:r>
            <a:r>
              <a:rPr lang="de-DE" sz="2000" b="1" i="1" dirty="0" err="1">
                <a:latin typeface="Verdana" charset="0"/>
              </a:rPr>
              <a:t>-of-government</a:t>
            </a:r>
            <a:r>
              <a:rPr lang="de-DE" sz="2000" b="1" i="1" dirty="0">
                <a:latin typeface="Verdana" charset="0"/>
              </a:rPr>
              <a:t> </a:t>
            </a:r>
            <a:r>
              <a:rPr lang="de-DE" sz="2000" b="1" dirty="0">
                <a:latin typeface="Verdana" charset="0"/>
              </a:rPr>
              <a:t>Strategie</a:t>
            </a:r>
          </a:p>
          <a:p>
            <a:pPr marL="363538" indent="-363538"/>
            <a:r>
              <a:rPr lang="de-DE" sz="2000" i="1" dirty="0" smtClean="0">
                <a:latin typeface="Verdana" charset="0"/>
              </a:rPr>
              <a:t>	ÖFSE</a:t>
            </a:r>
            <a:r>
              <a:rPr lang="de-DE" sz="2000" i="1" dirty="0">
                <a:latin typeface="Verdana" charset="0"/>
              </a:rPr>
              <a:t>: </a:t>
            </a:r>
            <a:r>
              <a:rPr lang="de-DE" sz="2000" i="1" dirty="0" smtClean="0">
                <a:latin typeface="Verdana" charset="0"/>
              </a:rPr>
              <a:t>Strukturreform </a:t>
            </a:r>
            <a:r>
              <a:rPr lang="de-DE" sz="2000" i="1" dirty="0">
                <a:latin typeface="Verdana" charset="0"/>
              </a:rPr>
              <a:t>des ODA-Systems</a:t>
            </a:r>
          </a:p>
          <a:p>
            <a:pPr marL="342900" indent="-342900"/>
            <a:endParaRPr lang="de-DE" sz="1400" dirty="0" smtClean="0">
              <a:latin typeface="Verdana" charset="0"/>
            </a:endParaRPr>
          </a:p>
          <a:p>
            <a:r>
              <a:rPr lang="de-DE" sz="2000" b="1" dirty="0" smtClean="0">
                <a:latin typeface="Verdana" charset="0"/>
              </a:rPr>
              <a:t>2. politische </a:t>
            </a:r>
            <a:r>
              <a:rPr lang="de-DE" sz="2000" b="1" dirty="0">
                <a:latin typeface="Verdana" charset="0"/>
              </a:rPr>
              <a:t>Unterstützung erhöhen mit </a:t>
            </a:r>
            <a:r>
              <a:rPr lang="de-DE" sz="2000" b="1" dirty="0" smtClean="0">
                <a:latin typeface="Verdana" charset="0"/>
              </a:rPr>
              <a:t>Aktionsplan,</a:t>
            </a:r>
          </a:p>
          <a:p>
            <a:pPr marL="342900" indent="-342900"/>
            <a:r>
              <a:rPr lang="de-DE" sz="2000" b="1" dirty="0" smtClean="0">
                <a:latin typeface="Verdana" charset="0"/>
              </a:rPr>
              <a:t>	</a:t>
            </a:r>
            <a:r>
              <a:rPr lang="de-DE" sz="2000" b="1" dirty="0" err="1" smtClean="0">
                <a:latin typeface="Verdana" charset="0"/>
              </a:rPr>
              <a:t>Leadership</a:t>
            </a:r>
            <a:r>
              <a:rPr lang="de-DE" sz="2000" b="1" dirty="0" smtClean="0">
                <a:latin typeface="Verdana" charset="0"/>
              </a:rPr>
              <a:t> durch Außenminister</a:t>
            </a:r>
          </a:p>
          <a:p>
            <a:pPr marL="342900" indent="-342900"/>
            <a:endParaRPr lang="de-DE" sz="1400" i="1" dirty="0">
              <a:latin typeface="Verdana" charset="0"/>
            </a:endParaRPr>
          </a:p>
          <a:p>
            <a:pPr marL="342900" indent="-342900"/>
            <a:r>
              <a:rPr lang="de-DE" sz="2000" b="1" dirty="0" smtClean="0">
                <a:latin typeface="Verdana" charset="0"/>
              </a:rPr>
              <a:t>3. mehr </a:t>
            </a:r>
            <a:r>
              <a:rPr lang="de-DE" sz="2000" b="1" dirty="0">
                <a:latin typeface="Verdana" charset="0"/>
              </a:rPr>
              <a:t>finanzielle und personelle Ressourcen für </a:t>
            </a:r>
            <a:r>
              <a:rPr lang="de-DE" sz="2000" b="1" dirty="0" smtClean="0">
                <a:latin typeface="Verdana" charset="0"/>
              </a:rPr>
              <a:t>PCD</a:t>
            </a:r>
          </a:p>
          <a:p>
            <a:pPr marL="342900" indent="-342900"/>
            <a:endParaRPr lang="de-DE" sz="1400" i="1" dirty="0">
              <a:latin typeface="Verdana" charset="0"/>
            </a:endParaRPr>
          </a:p>
          <a:p>
            <a:pPr marL="342900" indent="-342900"/>
            <a:r>
              <a:rPr lang="de-DE" sz="2000" b="1" dirty="0" smtClean="0">
                <a:latin typeface="Verdana" charset="0"/>
              </a:rPr>
              <a:t>4. NGOs </a:t>
            </a:r>
            <a:r>
              <a:rPr lang="de-DE" sz="2000" b="1" dirty="0">
                <a:latin typeface="Verdana" charset="0"/>
              </a:rPr>
              <a:t>und </a:t>
            </a:r>
            <a:r>
              <a:rPr lang="de-DE" sz="2000" b="1" dirty="0" err="1">
                <a:latin typeface="Verdana" charset="0"/>
              </a:rPr>
              <a:t>Academia</a:t>
            </a:r>
            <a:r>
              <a:rPr lang="de-DE" sz="2000" b="1" dirty="0">
                <a:latin typeface="Verdana" charset="0"/>
              </a:rPr>
              <a:t> mit Forschung und </a:t>
            </a:r>
            <a:r>
              <a:rPr lang="de-DE" sz="2000" b="1" dirty="0" err="1">
                <a:latin typeface="Verdana" charset="0"/>
              </a:rPr>
              <a:t>Monitoring</a:t>
            </a:r>
            <a:r>
              <a:rPr lang="de-DE" sz="2000" b="1" dirty="0">
                <a:latin typeface="Verdana" charset="0"/>
              </a:rPr>
              <a:t> </a:t>
            </a:r>
            <a:r>
              <a:rPr lang="de-DE" sz="2000" b="1" dirty="0" smtClean="0">
                <a:latin typeface="Verdana" charset="0"/>
              </a:rPr>
              <a:t>beauftragen </a:t>
            </a:r>
            <a:r>
              <a:rPr lang="de-DE" sz="2000" i="1" dirty="0" smtClean="0">
                <a:latin typeface="Verdana" charset="0"/>
              </a:rPr>
              <a:t>-&gt; Peer Review 2015: auf Expertise von Think Tanks &amp; NGOs zurück greifen </a:t>
            </a:r>
            <a:r>
              <a:rPr lang="de-DE" sz="2000" dirty="0" smtClean="0">
                <a:latin typeface="Verdana" charset="0"/>
              </a:rPr>
              <a:t>-&gt; AGGV fordert neue NGO Leitlinie und strukturierten Dialog </a:t>
            </a:r>
          </a:p>
          <a:p>
            <a:pPr marL="342900" indent="-342900"/>
            <a:endParaRPr lang="de-DE" sz="1400" dirty="0" smtClean="0">
              <a:latin typeface="Verdana" charset="0"/>
            </a:endParaRPr>
          </a:p>
          <a:p>
            <a:pPr marL="342900" indent="-342900"/>
            <a:r>
              <a:rPr lang="de-DE" sz="2000" dirty="0" smtClean="0">
                <a:latin typeface="Verdana" charset="0"/>
              </a:rPr>
              <a:t>Positiv: Stärkere PCD-Ausrichtung des 3-Jahresprogramms</a:t>
            </a:r>
            <a:endParaRPr lang="de-DE" sz="2000" dirty="0">
              <a:latin typeface="Verdana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7) Empfehlungen für das Österr. Parlament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711200" y="1129005"/>
            <a:ext cx="7654925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de-DE" dirty="0" smtClean="0">
                <a:latin typeface="Verdana" charset="0"/>
              </a:rPr>
              <a:t>Aufsichts- und Kontrollorgan der Regierung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de-DE" dirty="0" smtClean="0">
                <a:latin typeface="Verdana" charset="0"/>
              </a:rPr>
              <a:t>Förderung des Informationsaustausches zwischen Regierung, </a:t>
            </a:r>
            <a:r>
              <a:rPr lang="de-DE" smtClean="0">
                <a:latin typeface="Verdana" charset="0"/>
              </a:rPr>
              <a:t>NGOs, Forschungseinrichtungen </a:t>
            </a:r>
            <a:r>
              <a:rPr lang="de-DE" dirty="0" smtClean="0">
                <a:latin typeface="Verdana" charset="0"/>
              </a:rPr>
              <a:t>und Zivilgesellschaft</a:t>
            </a:r>
          </a:p>
          <a:p>
            <a:pPr marL="342900" indent="-342900"/>
            <a:endParaRPr lang="de-DE" sz="2000" b="1" dirty="0" smtClean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Kurzfristige </a:t>
            </a:r>
            <a:r>
              <a:rPr lang="de-DE" b="1" dirty="0">
                <a:latin typeface="Verdana" charset="0"/>
              </a:rPr>
              <a:t>Maßnahmen (existierende Mechanismen)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PCD in parlamentarische Ausschüsse einbringen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Machbarkeitsstudie zu PCD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Strukturierter Dialog mit </a:t>
            </a:r>
            <a:r>
              <a:rPr lang="de-DE" sz="2000" dirty="0" err="1">
                <a:latin typeface="Verdana" charset="0"/>
              </a:rPr>
              <a:t>NGOs</a:t>
            </a:r>
            <a:endParaRPr lang="de-DE" sz="2000" dirty="0">
              <a:latin typeface="Verdana" charset="0"/>
            </a:endParaRPr>
          </a:p>
          <a:p>
            <a:pPr marL="342900" indent="-342900"/>
            <a:endParaRPr lang="de-DE" sz="1000" dirty="0">
              <a:latin typeface="Verdana" charset="0"/>
            </a:endParaRPr>
          </a:p>
          <a:p>
            <a:pPr marL="342900" indent="-342900"/>
            <a:r>
              <a:rPr lang="de-DE" b="1" dirty="0">
                <a:latin typeface="Verdana" charset="0"/>
              </a:rPr>
              <a:t>b) Mittelfristige Maßnahmen (neue Mechanismen)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PCD Passage in Vorblättern von Gesetzesentwürfen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Fortschrittsbericht zu PCD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Aktionsplan und unabhängiges M&amp;E</a:t>
            </a:r>
          </a:p>
          <a:p>
            <a:pPr marL="342900" indent="-342900"/>
            <a:endParaRPr lang="de-DE" sz="1000" dirty="0">
              <a:latin typeface="Verdana" charset="0"/>
            </a:endParaRPr>
          </a:p>
          <a:p>
            <a:pPr marL="342900" indent="-342900"/>
            <a:r>
              <a:rPr lang="de-DE" b="1" dirty="0">
                <a:latin typeface="Verdana" charset="0"/>
              </a:rPr>
              <a:t>c) Langfristige Mechanismen (Institutionalisierung</a:t>
            </a:r>
            <a:r>
              <a:rPr lang="de-DE" sz="2000" dirty="0">
                <a:latin typeface="Verdana" charset="0"/>
              </a:rPr>
              <a:t>)</a:t>
            </a: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>
                <a:latin typeface="Verdana" charset="0"/>
              </a:rPr>
              <a:t>PCD Abteilung im </a:t>
            </a:r>
            <a:r>
              <a:rPr lang="de-DE" sz="2000" dirty="0" smtClean="0">
                <a:latin typeface="Verdana" charset="0"/>
              </a:rPr>
              <a:t>BMEIA</a:t>
            </a:r>
            <a:endParaRPr lang="de-DE" sz="2000" dirty="0">
              <a:latin typeface="Verdana" charset="0"/>
            </a:endParaRPr>
          </a:p>
          <a:p>
            <a:pPr marL="800100" lvl="1" indent="-342900">
              <a:buFont typeface="Wingdings" charset="2"/>
              <a:buChar char="§"/>
            </a:pPr>
            <a:r>
              <a:rPr lang="de-DE" sz="2000" dirty="0" err="1" smtClean="0">
                <a:latin typeface="Verdana" charset="0"/>
              </a:rPr>
              <a:t>Staatssekretär_in</a:t>
            </a:r>
            <a:r>
              <a:rPr lang="de-DE" sz="2000" dirty="0" smtClean="0">
                <a:latin typeface="Verdana" charset="0"/>
              </a:rPr>
              <a:t> </a:t>
            </a:r>
            <a:r>
              <a:rPr lang="de-DE" sz="2000" dirty="0">
                <a:latin typeface="Verdana" charset="0"/>
              </a:rPr>
              <a:t>für </a:t>
            </a:r>
            <a:r>
              <a:rPr lang="de-DE" sz="2000" dirty="0" smtClean="0">
                <a:latin typeface="Verdana" charset="0"/>
              </a:rPr>
              <a:t>Entwicklung</a:t>
            </a:r>
          </a:p>
          <a:p>
            <a:pPr marL="800100" lvl="1" indent="-342900"/>
            <a:endParaRPr lang="de-DE" sz="2000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7845425" cy="365125"/>
          </a:xfrm>
        </p:spPr>
        <p:txBody>
          <a:bodyPr/>
          <a:lstStyle/>
          <a:p>
            <a:pPr>
              <a:defRPr/>
            </a:pPr>
            <a:r>
              <a:rPr lang="de-AT" dirty="0" smtClean="0"/>
              <a:t>PCD als gesamtstaatliche Entwicklungsstrategie? Umsetzbar in Österreich?				Nadja Schuster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71927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8) </a:t>
            </a:r>
            <a:r>
              <a:rPr lang="de-DE" sz="2400" dirty="0" err="1" smtClean="0">
                <a:solidFill>
                  <a:schemeClr val="accent2">
                    <a:lumMod val="50000"/>
                  </a:schemeClr>
                </a:solidFill>
              </a:rPr>
              <a:t>Anwaltschafts</a:t>
            </a: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- und Evaluierungstool für PCD Umsetzung in Österreich (Hack &amp; Schuster, 2011)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711200" y="1716833"/>
            <a:ext cx="765492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 charset="2"/>
              <a:buChar char="Ø"/>
            </a:pPr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dirty="0" err="1" smtClean="0">
                <a:latin typeface="Verdana" charset="0"/>
              </a:rPr>
              <a:t>Anwaltschaftstool</a:t>
            </a:r>
            <a:r>
              <a:rPr lang="de-DE" dirty="0" smtClean="0">
                <a:latin typeface="Verdana" charset="0"/>
              </a:rPr>
              <a:t> für NGOs; Selbstevaluierung für </a:t>
            </a:r>
            <a:r>
              <a:rPr lang="de-DE" dirty="0" err="1" smtClean="0">
                <a:latin typeface="Verdana" charset="0"/>
              </a:rPr>
              <a:t>Akteur_innen</a:t>
            </a:r>
            <a:endParaRPr lang="de-DE" dirty="0">
              <a:latin typeface="Verdana" charset="0"/>
            </a:endParaRPr>
          </a:p>
          <a:p>
            <a:pPr marL="342900" indent="-342900"/>
            <a:endParaRPr lang="de-DE" sz="1000" dirty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 smtClean="0">
                <a:latin typeface="Verdana" charset="0"/>
              </a:rPr>
              <a:t>Ziele: </a:t>
            </a:r>
            <a:r>
              <a:rPr lang="de-DE" b="1" dirty="0">
                <a:latin typeface="Verdana" charset="0"/>
              </a:rPr>
              <a:t>Erhöhung der politischen Verpflichtung und des öffentlichen Bewusstseins, </a:t>
            </a:r>
            <a:r>
              <a:rPr lang="de-DE" b="1" i="1" dirty="0" err="1">
                <a:latin typeface="Verdana" charset="0"/>
              </a:rPr>
              <a:t>policy</a:t>
            </a:r>
            <a:r>
              <a:rPr lang="de-DE" b="1" i="1" dirty="0">
                <a:latin typeface="Verdana" charset="0"/>
              </a:rPr>
              <a:t> </a:t>
            </a:r>
            <a:r>
              <a:rPr lang="de-DE" b="1" i="1" dirty="0" err="1">
                <a:latin typeface="Verdana" charset="0"/>
              </a:rPr>
              <a:t>learning</a:t>
            </a:r>
            <a:r>
              <a:rPr lang="de-DE" b="1" dirty="0">
                <a:latin typeface="Verdana" charset="0"/>
              </a:rPr>
              <a:t> fördern</a:t>
            </a:r>
            <a:endParaRPr lang="de-DE" b="1" i="1" dirty="0">
              <a:latin typeface="Verdana" charset="0"/>
            </a:endParaRP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r>
              <a:rPr lang="de-DE" b="1" dirty="0" smtClean="0">
                <a:latin typeface="Verdana" charset="0"/>
              </a:rPr>
              <a:t>7 zentrale Akteure: Parlament, BKA, Außenminister, BMEIA, Sektion VII, BMF, NGOs &amp; </a:t>
            </a:r>
            <a:r>
              <a:rPr lang="de-DE" b="1" dirty="0" err="1" smtClean="0">
                <a:latin typeface="Verdana" charset="0"/>
              </a:rPr>
              <a:t>Forschungsein-richtungen</a:t>
            </a:r>
            <a:endParaRPr lang="de-DE" b="1" dirty="0" smtClean="0">
              <a:latin typeface="Verdana" charset="0"/>
            </a:endParaRP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711199" y="1371600"/>
            <a:ext cx="7654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Ergebnis: </a:t>
            </a:r>
            <a:r>
              <a:rPr lang="de-DE" dirty="0" smtClean="0">
                <a:latin typeface="Verdana" charset="0"/>
              </a:rPr>
              <a:t>Checklist mit 7 zentralen Akteuren und </a:t>
            </a:r>
            <a:r>
              <a:rPr lang="de-DE" dirty="0" err="1" smtClean="0">
                <a:latin typeface="Verdana" charset="0"/>
              </a:rPr>
              <a:t>wünschens</a:t>
            </a:r>
            <a:r>
              <a:rPr lang="de-DE" dirty="0" smtClean="0">
                <a:latin typeface="Verdana" charset="0"/>
              </a:rPr>
              <a:t>-</a:t>
            </a:r>
          </a:p>
          <a:p>
            <a:pPr marL="342900" indent="-342900"/>
            <a:r>
              <a:rPr lang="de-DE" dirty="0" smtClean="0">
                <a:latin typeface="Verdana" charset="0"/>
              </a:rPr>
              <a:t>werten kurz-, mittel- und langfristigen Verhaltensänderungen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71927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8) </a:t>
            </a:r>
            <a:r>
              <a:rPr lang="de-DE" sz="2400" dirty="0" err="1" smtClean="0">
                <a:solidFill>
                  <a:schemeClr val="accent2">
                    <a:lumMod val="50000"/>
                  </a:schemeClr>
                </a:solidFill>
              </a:rPr>
              <a:t>Anwaltschafts</a:t>
            </a: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- und Evaluierungstool für PCD Umsetzung in Österreich (Hack &amp; Schuster, 2011)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711200" y="1371600"/>
            <a:ext cx="7654925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de-DE" b="1" dirty="0" smtClean="0">
                <a:latin typeface="Verdana" charset="0"/>
              </a:rPr>
              <a:t>Umsetzungsmöglichkeiten für das Parlament </a:t>
            </a: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Kurzfristige Maßnahmen</a:t>
            </a:r>
          </a:p>
          <a:p>
            <a:pPr marL="342900" indent="-342900"/>
            <a:endParaRPr lang="de-DE" sz="800" b="1" dirty="0" smtClean="0">
              <a:latin typeface="Verdana" charset="0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de-DE" b="1" dirty="0" smtClean="0"/>
              <a:t>Der entwicklungspolitische Unterausschuss initiiert im Parlament eine Diskussion über einen </a:t>
            </a:r>
            <a:r>
              <a:rPr lang="de-DE" b="1" i="1" dirty="0" err="1" smtClean="0"/>
              <a:t>Whole-of-government</a:t>
            </a:r>
            <a:r>
              <a:rPr lang="de-DE" b="1" i="1" dirty="0" smtClean="0"/>
              <a:t> </a:t>
            </a:r>
            <a:r>
              <a:rPr lang="de-DE" b="1" i="1" dirty="0" err="1" smtClean="0"/>
              <a:t>approach</a:t>
            </a:r>
            <a:r>
              <a:rPr lang="de-DE" b="1" i="1" dirty="0" smtClean="0"/>
              <a:t>.</a:t>
            </a:r>
            <a:endParaRPr lang="de-AT" b="1" dirty="0" smtClean="0"/>
          </a:p>
          <a:p>
            <a:pPr marL="285750" lvl="0" indent="-285750">
              <a:buFont typeface="Wingdings" charset="2"/>
              <a:buChar char="Ø"/>
            </a:pPr>
            <a:r>
              <a:rPr lang="de-DE" dirty="0" smtClean="0"/>
              <a:t>Engagierte </a:t>
            </a:r>
            <a:r>
              <a:rPr lang="de-DE" dirty="0" err="1" smtClean="0"/>
              <a:t>Parlamentarier_innen</a:t>
            </a:r>
            <a:r>
              <a:rPr lang="de-DE" dirty="0" smtClean="0"/>
              <a:t> schließen sich zusammen und entwickeln eine Strategie zur PCD-Förderung in ihren Parteien.</a:t>
            </a:r>
            <a:endParaRPr lang="de-AT" dirty="0" smtClean="0"/>
          </a:p>
          <a:p>
            <a:pPr marL="285750" lvl="0" indent="-285750">
              <a:buFont typeface="Wingdings" charset="2"/>
              <a:buChar char="Ø"/>
            </a:pPr>
            <a:r>
              <a:rPr lang="de-DE" dirty="0" smtClean="0"/>
              <a:t>Die Parlamentspräsidentin unterstützt die Sensibilisierungsarbeit von NGOs für </a:t>
            </a:r>
            <a:r>
              <a:rPr lang="de-DE" dirty="0" err="1" smtClean="0"/>
              <a:t>Parlamentarier_innen</a:t>
            </a:r>
            <a:r>
              <a:rPr lang="de-DE" dirty="0" smtClean="0"/>
              <a:t>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de-DE" dirty="0" smtClean="0"/>
              <a:t>Die Presseabteilung des Parlaments berichtet regelmäßig über PCD.</a:t>
            </a:r>
            <a:endParaRPr lang="de-DE" b="1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Mittelfristige Maßnahmen</a:t>
            </a:r>
          </a:p>
          <a:p>
            <a:pPr marL="342900" indent="-342900"/>
            <a:endParaRPr lang="de-DE" sz="800" b="1" dirty="0" smtClean="0">
              <a:latin typeface="Verdana" charset="0"/>
            </a:endParaRPr>
          </a:p>
          <a:p>
            <a:pPr marL="269875" lvl="0" indent="-269875">
              <a:buFont typeface="Wingdings" pitchFamily="2" charset="2"/>
              <a:buChar char="Ø"/>
            </a:pPr>
            <a:r>
              <a:rPr lang="de-DE" dirty="0" smtClean="0"/>
              <a:t>Der Unterausschuss für Entwicklungspolitik spricht sich für ein </a:t>
            </a:r>
            <a:r>
              <a:rPr lang="de-DE" i="1" dirty="0" smtClean="0"/>
              <a:t>White Paper</a:t>
            </a:r>
            <a:r>
              <a:rPr lang="de-DE" dirty="0" smtClean="0"/>
              <a:t>  für Entwicklungspolitik als </a:t>
            </a:r>
            <a:r>
              <a:rPr lang="de-DE" i="1" dirty="0" err="1" smtClean="0"/>
              <a:t>Whole-of-government</a:t>
            </a:r>
            <a:r>
              <a:rPr lang="de-DE" i="1" dirty="0" smtClean="0"/>
              <a:t> </a:t>
            </a:r>
            <a:r>
              <a:rPr lang="de-DE" dirty="0" smtClean="0"/>
              <a:t>Strategie mit einem ausführlichen Kapitel zu PCD aus.</a:t>
            </a: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979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71927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8) </a:t>
            </a:r>
            <a:r>
              <a:rPr lang="de-DE" sz="2400" dirty="0" err="1" smtClean="0">
                <a:solidFill>
                  <a:schemeClr val="accent2">
                    <a:lumMod val="50000"/>
                  </a:schemeClr>
                </a:solidFill>
              </a:rPr>
              <a:t>Anwaltschafts</a:t>
            </a: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- und Evaluierungstool für PCD Umsetzung in Österreich (Hack &amp; Schuster, 2011)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711200" y="1371600"/>
            <a:ext cx="7654925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de-DE" b="1" dirty="0" smtClean="0">
                <a:latin typeface="Verdana" charset="0"/>
              </a:rPr>
              <a:t>Umsetzungsmöglichkeiten für das Parlament </a:t>
            </a: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Mittelfristige Maßnahmen</a:t>
            </a:r>
          </a:p>
          <a:p>
            <a:pPr marL="342900" indent="-342900"/>
            <a:endParaRPr lang="de-DE" sz="800" b="1" dirty="0" smtClean="0">
              <a:latin typeface="Verdana" charset="0"/>
            </a:endParaRPr>
          </a:p>
          <a:p>
            <a:pPr marL="354013" lvl="0" indent="-354013">
              <a:buFont typeface="Wingdings" pitchFamily="2" charset="2"/>
              <a:buChar char="Ø"/>
            </a:pPr>
            <a:r>
              <a:rPr lang="de-DE" b="1" dirty="0" smtClean="0"/>
              <a:t>Das Parlament fordert das BMF und das </a:t>
            </a:r>
            <a:r>
              <a:rPr lang="de-DE" b="1" dirty="0" err="1" smtClean="0"/>
              <a:t>BMeiA</a:t>
            </a:r>
            <a:r>
              <a:rPr lang="de-DE" b="1" dirty="0" smtClean="0"/>
              <a:t> auf, ihre Programme und Strategien im Hinblick auf die Auswirkungen auf Entwicklungsländer zu untersuchen.</a:t>
            </a:r>
            <a:endParaRPr lang="de-AT" b="1" dirty="0" smtClean="0"/>
          </a:p>
          <a:p>
            <a:pPr marL="342900" indent="-342900"/>
            <a:endParaRPr lang="de-DE" dirty="0" smtClean="0">
              <a:latin typeface="Verdana" charset="0"/>
            </a:endParaRPr>
          </a:p>
          <a:p>
            <a:pPr marL="342900" indent="-342900"/>
            <a:r>
              <a:rPr lang="de-DE" b="1" dirty="0" smtClean="0">
                <a:latin typeface="Verdana" charset="0"/>
              </a:rPr>
              <a:t>Langfristige Maßnahmen</a:t>
            </a:r>
          </a:p>
          <a:p>
            <a:pPr marL="342900" indent="-342900"/>
            <a:endParaRPr lang="de-DE" sz="800" b="1" dirty="0" smtClean="0">
              <a:latin typeface="Verdana" charset="0"/>
            </a:endParaRPr>
          </a:p>
          <a:p>
            <a:pPr marL="342900" lvl="0" indent="-342900">
              <a:buFont typeface="Wingdings" charset="2"/>
              <a:buChar char="Ø"/>
            </a:pPr>
            <a:r>
              <a:rPr lang="de-DE" b="1" dirty="0" smtClean="0"/>
              <a:t>PCD wird in Plenarsitzungen diskutiert und nicht mehr an den entwicklungspolitischen Unterausschuss ausgelagert.</a:t>
            </a:r>
            <a:endParaRPr lang="de-AT" b="1" dirty="0" smtClean="0"/>
          </a:p>
          <a:p>
            <a:pPr marL="342900" lvl="0" indent="-342900">
              <a:buFont typeface="Wingdings" charset="2"/>
              <a:buChar char="Ø"/>
            </a:pPr>
            <a:r>
              <a:rPr lang="de-DE" dirty="0" smtClean="0"/>
              <a:t>Der entwicklungspolitische Unterausschuss baut Expertise im Hinblick auf PCD auf.</a:t>
            </a:r>
            <a:endParaRPr lang="de-AT" dirty="0" smtClean="0"/>
          </a:p>
          <a:p>
            <a:pPr marL="342900" indent="-342900"/>
            <a:endParaRPr lang="de-DE" dirty="0" smtClean="0">
              <a:latin typeface="Verdana" charset="0"/>
            </a:endParaRPr>
          </a:p>
          <a:p>
            <a:pPr marL="285750" lvl="0" indent="-285750">
              <a:buFont typeface="Wingdings" charset="2"/>
              <a:buChar char="Ø"/>
            </a:pPr>
            <a:endParaRPr lang="de-AT" dirty="0" smtClean="0"/>
          </a:p>
          <a:p>
            <a:pPr lvl="0">
              <a:buFont typeface="Wingdings" pitchFamily="2" charset="2"/>
              <a:buChar char="Ø"/>
            </a:pPr>
            <a:endParaRPr lang="de-DE" dirty="0" smtClean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979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>9) Nützliche Links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711200" y="878541"/>
            <a:ext cx="7654925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endParaRPr lang="de-DE" sz="1000" dirty="0" smtClean="0">
              <a:latin typeface="Verdana" charset="0"/>
            </a:endParaRPr>
          </a:p>
          <a:p>
            <a:pPr marL="342900" indent="-342900"/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>
                <a:latin typeface="+mn-lt"/>
              </a:rPr>
              <a:t>Fair Politics der </a:t>
            </a:r>
            <a:r>
              <a:rPr lang="de-DE" b="1" dirty="0" err="1" smtClean="0">
                <a:latin typeface="+mn-lt"/>
              </a:rPr>
              <a:t>Foundation</a:t>
            </a:r>
            <a:r>
              <a:rPr lang="de-DE" b="1" dirty="0" smtClean="0">
                <a:latin typeface="+mn-lt"/>
              </a:rPr>
              <a:t> Max van der Stoel 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>
                <a:solidFill>
                  <a:srgbClr val="50141B"/>
                </a:solidFill>
                <a:latin typeface="+mn-lt"/>
              </a:rPr>
              <a:t>www.fairpolitics.nl/</a:t>
            </a:r>
            <a:r>
              <a:rPr lang="en-US" dirty="0" smtClean="0">
                <a:solidFill>
                  <a:srgbClr val="50141B"/>
                </a:solidFill>
                <a:latin typeface="+mn-lt"/>
              </a:rPr>
              <a:t>europa</a:t>
            </a:r>
          </a:p>
          <a:p>
            <a:pPr marL="342900" indent="-342900"/>
            <a:endParaRPr lang="de-DE" dirty="0" smtClean="0">
              <a:latin typeface="+mn-lt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 smtClean="0">
                <a:latin typeface="+mn-lt"/>
              </a:rPr>
              <a:t>Concord </a:t>
            </a:r>
            <a:r>
              <a:rPr lang="de-DE" b="1" dirty="0">
                <a:latin typeface="+mn-lt"/>
              </a:rPr>
              <a:t>Spotlight Report on </a:t>
            </a:r>
            <a:r>
              <a:rPr lang="de-DE" b="1" dirty="0" smtClean="0">
                <a:latin typeface="+mn-lt"/>
              </a:rPr>
              <a:t>PCD</a:t>
            </a:r>
            <a:r>
              <a:rPr lang="de-DE" dirty="0">
                <a:latin typeface="+mn-lt"/>
              </a:rPr>
              <a:t/>
            </a:r>
            <a:br>
              <a:rPr lang="de-DE" dirty="0">
                <a:latin typeface="+mn-lt"/>
              </a:rPr>
            </a:br>
            <a:r>
              <a:rPr lang="en-US" dirty="0" smtClean="0">
                <a:solidFill>
                  <a:srgbClr val="50141B"/>
                </a:solidFill>
                <a:latin typeface="+mn-lt"/>
              </a:rPr>
              <a:t>www.concordeurope.org/coherent-policies</a:t>
            </a:r>
          </a:p>
          <a:p>
            <a:pPr marL="342900" indent="-342900"/>
            <a:endParaRPr lang="en-US" dirty="0" smtClean="0">
              <a:solidFill>
                <a:srgbClr val="50141B"/>
              </a:solidFill>
              <a:latin typeface="+mn-lt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 smtClean="0">
                <a:latin typeface="+mn-lt"/>
              </a:rPr>
              <a:t>European </a:t>
            </a:r>
            <a:r>
              <a:rPr lang="de-DE" b="1" dirty="0" err="1" smtClean="0">
                <a:latin typeface="+mn-lt"/>
              </a:rPr>
              <a:t>Commission</a:t>
            </a:r>
            <a:r>
              <a:rPr lang="en-US" b="1" dirty="0" smtClean="0">
                <a:latin typeface="+mn-lt"/>
              </a:rPr>
              <a:t>:</a:t>
            </a:r>
          </a:p>
          <a:p>
            <a:pPr marL="342900" indent="-342900"/>
            <a:r>
              <a:rPr lang="en-US" dirty="0" smtClean="0">
                <a:solidFill>
                  <a:srgbClr val="50141B"/>
                </a:solidFill>
                <a:latin typeface="+mn-lt"/>
              </a:rPr>
              <a:t>	http://ec.europa.eu/europeaid/policies/policy-coherence-development_en</a:t>
            </a:r>
          </a:p>
          <a:p>
            <a:pPr marL="342900" indent="-342900"/>
            <a:endParaRPr lang="en-US" dirty="0" smtClean="0">
              <a:latin typeface="+mn-lt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 smtClean="0">
                <a:latin typeface="+mn-lt"/>
              </a:rPr>
              <a:t>OECD: </a:t>
            </a:r>
            <a:r>
              <a:rPr lang="de-DE" dirty="0" smtClean="0">
                <a:solidFill>
                  <a:srgbClr val="50141B"/>
                </a:solidFill>
                <a:latin typeface="+mn-lt"/>
              </a:rPr>
              <a:t>www.oecd.org/pcd/</a:t>
            </a:r>
          </a:p>
          <a:p>
            <a:pPr marL="342900" indent="-342900"/>
            <a:endParaRPr lang="en-US" dirty="0" smtClean="0"/>
          </a:p>
          <a:p>
            <a:pPr marL="342900" indent="-342900">
              <a:buFont typeface="Wingdings" charset="2"/>
              <a:buChar char="Ø"/>
            </a:pPr>
            <a:r>
              <a:rPr lang="en-US" b="1" dirty="0" smtClean="0"/>
              <a:t>Global Knowledge Partnership on Migration and Development (KNOMAD): </a:t>
            </a:r>
            <a:r>
              <a:rPr lang="en-US" dirty="0" smtClean="0">
                <a:solidFill>
                  <a:srgbClr val="50141B"/>
                </a:solidFill>
                <a:latin typeface="+mn-lt"/>
              </a:rPr>
              <a:t>www.knomad.org/</a:t>
            </a:r>
            <a:endParaRPr lang="de-AT" dirty="0" smtClean="0">
              <a:solidFill>
                <a:srgbClr val="50141B"/>
              </a:solidFill>
              <a:latin typeface="+mn-lt"/>
            </a:endParaRPr>
          </a:p>
          <a:p>
            <a:pPr marL="342900" indent="-34290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Kontakt: schuster@vidc.org</a:t>
            </a:r>
            <a:br>
              <a:rPr lang="de-DE" dirty="0" smtClean="0"/>
            </a:br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b="1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b="1" dirty="0" smtClean="0">
              <a:latin typeface="Verdana" charset="0"/>
            </a:endParaRP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800100" lvl="1" indent="-342900"/>
            <a:endParaRPr lang="de-DE" b="1" i="1" dirty="0" smtClean="0">
              <a:latin typeface="Verdana" charset="0"/>
            </a:endParaRPr>
          </a:p>
          <a:p>
            <a:pPr marL="800100" lvl="1" indent="-342900"/>
            <a:endParaRPr lang="de-DE" b="1" i="1" dirty="0">
              <a:latin typeface="Verdana" charset="0"/>
            </a:endParaRPr>
          </a:p>
          <a:p>
            <a:pPr marL="342900" indent="-342900"/>
            <a:r>
              <a:rPr lang="de-DE" b="1" i="1" dirty="0">
                <a:latin typeface="Verdana" charset="0"/>
              </a:rPr>
              <a:t>	</a:t>
            </a:r>
          </a:p>
          <a:p>
            <a:pPr marL="342900" indent="-342900"/>
            <a:endParaRPr lang="de-DE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0" y="6111875"/>
            <a:ext cx="79756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10) Conclusio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711200" y="1219200"/>
            <a:ext cx="7654925" cy="6894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2900" indent="-342900"/>
            <a:endParaRPr lang="de-DE" sz="1000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de-DE" b="1" dirty="0" smtClean="0">
                <a:latin typeface="Verdana" charset="0"/>
              </a:rPr>
              <a:t>Umsetzung abhängig von politischer Ökonomie, institutionellem Umfeld und sozialen Normen </a:t>
            </a:r>
          </a:p>
          <a:p>
            <a:pPr marL="342900" indent="-342900">
              <a:buFont typeface="Wingdings" charset="2"/>
              <a:buChar char="Ø"/>
            </a:pPr>
            <a:endParaRPr lang="de-DE" dirty="0" smtClean="0">
              <a:latin typeface="Verdana" charset="0"/>
            </a:endParaRPr>
          </a:p>
          <a:p>
            <a:pPr marL="342900" indent="-342900"/>
            <a:r>
              <a:rPr lang="de-DE" dirty="0" smtClean="0">
                <a:latin typeface="Verdana" charset="0"/>
              </a:rPr>
              <a:t>Drei zentrale Faktoren für effektive Implementierung:</a:t>
            </a:r>
          </a:p>
          <a:p>
            <a:pPr marL="342900" indent="-342900"/>
            <a:endParaRPr lang="de-DE" dirty="0" smtClean="0">
              <a:latin typeface="+mn-lt"/>
            </a:endParaRPr>
          </a:p>
          <a:p>
            <a:pPr marL="342900" lvl="0" indent="-342900"/>
            <a:r>
              <a:rPr lang="de-DE" b="1" dirty="0" smtClean="0">
                <a:latin typeface="+mn-lt"/>
              </a:rPr>
              <a:t>1. Organ </a:t>
            </a:r>
            <a:r>
              <a:rPr lang="de-DE" b="1" dirty="0">
                <a:latin typeface="+mn-lt"/>
              </a:rPr>
              <a:t>auf höchstmöglichem politischen Niveau </a:t>
            </a:r>
            <a:r>
              <a:rPr lang="de-DE" dirty="0" smtClean="0">
                <a:latin typeface="+mn-lt"/>
              </a:rPr>
              <a:t>(Ministerium, Staatssekretariat</a:t>
            </a:r>
            <a:r>
              <a:rPr lang="de-DE" dirty="0">
                <a:latin typeface="+mn-lt"/>
              </a:rPr>
              <a:t>, </a:t>
            </a:r>
            <a:r>
              <a:rPr lang="de-DE" dirty="0" smtClean="0">
                <a:latin typeface="+mn-lt"/>
              </a:rPr>
              <a:t>Abteilung im Bundeskanzleramt oder Außenministerium</a:t>
            </a:r>
            <a:r>
              <a:rPr lang="de-DE" dirty="0">
                <a:latin typeface="+mn-lt"/>
              </a:rPr>
              <a:t>) das </a:t>
            </a:r>
            <a:r>
              <a:rPr lang="de-DE" dirty="0" smtClean="0">
                <a:latin typeface="+mn-lt"/>
              </a:rPr>
              <a:t>mit </a:t>
            </a:r>
            <a:r>
              <a:rPr lang="de-DE" dirty="0">
                <a:latin typeface="+mn-lt"/>
              </a:rPr>
              <a:t>PCD Koordinierung und </a:t>
            </a:r>
            <a:r>
              <a:rPr lang="de-DE" i="1" dirty="0" err="1">
                <a:latin typeface="+mn-lt"/>
              </a:rPr>
              <a:t>Policy</a:t>
            </a:r>
            <a:r>
              <a:rPr lang="de-DE" i="1" dirty="0">
                <a:latin typeface="+mn-lt"/>
              </a:rPr>
              <a:t> Arbitration</a:t>
            </a:r>
            <a:r>
              <a:rPr lang="de-DE" dirty="0">
                <a:latin typeface="+mn-lt"/>
              </a:rPr>
              <a:t> beauftragt </a:t>
            </a:r>
            <a:r>
              <a:rPr lang="de-DE" dirty="0" smtClean="0">
                <a:latin typeface="+mn-lt"/>
              </a:rPr>
              <a:t>ist</a:t>
            </a:r>
          </a:p>
          <a:p>
            <a:pPr marL="342900" lvl="0" indent="-342900"/>
            <a:endParaRPr lang="de-DE" dirty="0" smtClean="0">
              <a:latin typeface="+mn-lt"/>
            </a:endParaRPr>
          </a:p>
          <a:p>
            <a:pPr marL="342900" lvl="0" indent="-342900"/>
            <a:r>
              <a:rPr lang="de-DE" b="1" dirty="0" smtClean="0">
                <a:latin typeface="+mn-lt"/>
              </a:rPr>
              <a:t>2. Starke Einbindung des Parlaments und der NGOs</a:t>
            </a:r>
          </a:p>
          <a:p>
            <a:pPr marL="342900" lvl="0" indent="-342900"/>
            <a:endParaRPr lang="de-DE" b="1" dirty="0" smtClean="0">
              <a:latin typeface="+mn-lt"/>
            </a:endParaRPr>
          </a:p>
          <a:p>
            <a:pPr marL="342900" lvl="0" indent="-342900"/>
            <a:r>
              <a:rPr lang="de-DE" b="1" dirty="0" smtClean="0">
                <a:latin typeface="+mn-lt"/>
              </a:rPr>
              <a:t>3. Mehr Kapazitäten für Politikstrategieanalyse und Wissensmanagement </a:t>
            </a:r>
          </a:p>
          <a:p>
            <a:pPr marL="342900" indent="-342900"/>
            <a:endParaRPr lang="de-DE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b="1" dirty="0" smtClean="0">
              <a:latin typeface="Verdana" charset="0"/>
            </a:endParaRPr>
          </a:p>
          <a:p>
            <a:pPr marL="342900" indent="-342900">
              <a:buFont typeface="Wingdings" charset="2"/>
              <a:buChar char="Ø"/>
            </a:pPr>
            <a:endParaRPr lang="de-DE" b="1" dirty="0" smtClean="0">
              <a:latin typeface="Verdana" charset="0"/>
            </a:endParaRPr>
          </a:p>
          <a:p>
            <a:pPr marL="342900" indent="-342900"/>
            <a:endParaRPr lang="de-DE" b="1" dirty="0" smtClean="0">
              <a:latin typeface="Verdana" charset="0"/>
            </a:endParaRPr>
          </a:p>
          <a:p>
            <a:pPr marL="800100" lvl="1" indent="-342900"/>
            <a:endParaRPr lang="de-DE" b="1" i="1" dirty="0" smtClean="0">
              <a:latin typeface="Verdana" charset="0"/>
            </a:endParaRPr>
          </a:p>
          <a:p>
            <a:pPr marL="800100" lvl="1" indent="-342900"/>
            <a:endParaRPr lang="de-DE" b="1" i="1" dirty="0">
              <a:latin typeface="Verdana" charset="0"/>
            </a:endParaRPr>
          </a:p>
          <a:p>
            <a:pPr marL="342900" indent="-342900"/>
            <a:r>
              <a:rPr lang="de-DE" b="1" i="1" dirty="0">
                <a:latin typeface="Verdana" charset="0"/>
              </a:rPr>
              <a:t>	</a:t>
            </a:r>
          </a:p>
          <a:p>
            <a:pPr marL="342900" indent="-342900"/>
            <a:endParaRPr lang="de-DE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  <a:p>
            <a:pPr marL="342900" indent="-342900"/>
            <a:endParaRPr lang="de-DE" dirty="0">
              <a:latin typeface="Verdana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8526" y="479610"/>
            <a:ext cx="5430137" cy="5359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1300163"/>
            <a:ext cx="8183562" cy="36568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800" dirty="0" smtClean="0">
                <a:solidFill>
                  <a:srgbClr val="0B0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Vielen Dank für</a:t>
            </a:r>
            <a:br>
              <a:rPr lang="de-DE" sz="2800" dirty="0" smtClean="0">
                <a:solidFill>
                  <a:srgbClr val="0B0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r>
              <a:rPr lang="de-DE" sz="2800" dirty="0" smtClean="0">
                <a:solidFill>
                  <a:srgbClr val="0B05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Ihre Aufmerksamkeit</a:t>
            </a:r>
            <a:endParaRPr lang="de-DE" sz="2800" dirty="0">
              <a:solidFill>
                <a:srgbClr val="0B057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1474237"/>
            <a:ext cx="8183562" cy="5002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420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3100" dirty="0" smtClean="0">
                <a:solidFill>
                  <a:schemeClr val="accent2">
                    <a:lumMod val="50000"/>
                  </a:schemeClr>
                </a:solidFill>
              </a:rPr>
              <a:t>Inhalt</a:t>
            </a:r>
            <a:r>
              <a:rPr lang="de-DE" sz="2667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2667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1) Was ist PCD?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2) Breitenwirksamkeit &amp; Wechselwirkung ODA - PCD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3) PCD Konzept 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4) PCD Implementierung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5) Rahmenbedingungen für die Umsetzung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>
                <a:solidFill>
                  <a:schemeClr val="accent2">
                    <a:lumMod val="50000"/>
                  </a:schemeClr>
                </a:solidFill>
              </a:rPr>
              <a:t>6</a:t>
            </a: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) Empfehlungen für die Umsetzung in Österreich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7) Empfehlungen für das Österreichische Parlament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8)</a:t>
            </a:r>
            <a:r>
              <a:rPr lang="de-DE" sz="2222" dirty="0" err="1" smtClean="0">
                <a:solidFill>
                  <a:schemeClr val="accent2">
                    <a:lumMod val="50000"/>
                  </a:schemeClr>
                </a:solidFill>
              </a:rPr>
              <a:t>Anwaltschafts</a:t>
            </a: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- und Evaluierungstool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9) Nützliche Links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  <a:t>10) Conclusio</a:t>
            </a:r>
            <a:br>
              <a:rPr lang="de-DE" sz="2222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endParaRPr lang="de-DE" sz="24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238" y="6111875"/>
            <a:ext cx="8275561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4275138"/>
            <a:ext cx="8183562" cy="17827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20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0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1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endParaRPr lang="de-DE" sz="18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725" y="548640"/>
            <a:ext cx="4043363" cy="738664"/>
          </a:xfrm>
          <a:prstGeom prst="rect">
            <a:avLst/>
          </a:prstGeom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1) Was ist PCD?</a:t>
            </a:r>
            <a:br>
              <a:rPr lang="de-DE" sz="2400" b="1" dirty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</a:br>
            <a:endParaRPr lang="de-DE" dirty="0">
              <a:latin typeface="Verdana" charset="0"/>
            </a:endParaRP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503238" y="1251284"/>
            <a:ext cx="8131175" cy="75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</a:t>
            </a:r>
            <a:r>
              <a:rPr lang="de-DE" dirty="0" smtClean="0">
                <a:latin typeface="Verdana" charset="0"/>
              </a:rPr>
              <a:t>welche Auswirkungen haben Politikbereiche wie Handel, Umwelt, Finanzen, Agrarwirtschaft, Fischerei, Migration auf Entwicklungen im Süden/Osten </a:t>
            </a:r>
            <a:r>
              <a:rPr lang="de-DE" b="1" dirty="0" smtClean="0">
                <a:latin typeface="Verdana" charset="0"/>
              </a:rPr>
              <a:t>-&gt; </a:t>
            </a:r>
            <a:r>
              <a:rPr lang="de-DE" b="1" i="1" dirty="0" err="1" smtClean="0">
                <a:latin typeface="Verdana" charset="0"/>
              </a:rPr>
              <a:t>beyond</a:t>
            </a:r>
            <a:r>
              <a:rPr lang="de-DE" b="1" i="1" dirty="0" smtClean="0">
                <a:latin typeface="Verdana" charset="0"/>
              </a:rPr>
              <a:t> </a:t>
            </a:r>
            <a:r>
              <a:rPr lang="de-DE" b="1" i="1" dirty="0" err="1" smtClean="0">
                <a:latin typeface="Verdana" charset="0"/>
              </a:rPr>
              <a:t>aid</a:t>
            </a:r>
            <a:r>
              <a:rPr lang="de-DE" b="1" i="1" dirty="0" smtClean="0">
                <a:latin typeface="Verdana" charset="0"/>
              </a:rPr>
              <a:t> </a:t>
            </a:r>
            <a:r>
              <a:rPr lang="de-DE" dirty="0" smtClean="0">
                <a:latin typeface="Verdana" charset="0"/>
              </a:rPr>
              <a:t>Ansatz</a:t>
            </a:r>
          </a:p>
          <a:p>
            <a:endParaRPr lang="de-DE" dirty="0" smtClean="0">
              <a:latin typeface="Verdana" charset="0"/>
            </a:endParaRPr>
          </a:p>
          <a:p>
            <a:pPr>
              <a:buFont typeface="Wingdings" charset="2"/>
              <a:buChar char="Ø"/>
            </a:pPr>
            <a:r>
              <a:rPr lang="de-DE" dirty="0" smtClean="0">
                <a:latin typeface="Verdana" charset="0"/>
              </a:rPr>
              <a:t> verbindet </a:t>
            </a:r>
            <a:r>
              <a:rPr lang="de-DE" dirty="0">
                <a:latin typeface="Verdana" charset="0"/>
              </a:rPr>
              <a:t>Entwicklungspolitik mit anderen Politikbereichen </a:t>
            </a:r>
            <a:r>
              <a:rPr lang="de-DE" dirty="0" smtClean="0">
                <a:latin typeface="Verdana" charset="0"/>
              </a:rPr>
              <a:t>und </a:t>
            </a:r>
            <a:r>
              <a:rPr lang="de-DE" dirty="0">
                <a:latin typeface="Verdana" charset="0"/>
              </a:rPr>
              <a:t>stellt sie in einen globalen </a:t>
            </a:r>
            <a:r>
              <a:rPr lang="de-DE" dirty="0" smtClean="0">
                <a:latin typeface="Verdana" charset="0"/>
              </a:rPr>
              <a:t>Ursache-Wirkungszusammenhang</a:t>
            </a:r>
          </a:p>
          <a:p>
            <a:endParaRPr lang="de-DE" dirty="0" smtClean="0">
              <a:latin typeface="Verdana" charset="0"/>
            </a:endParaRPr>
          </a:p>
          <a:p>
            <a:r>
              <a:rPr lang="de-DE" b="1" dirty="0" smtClean="0">
                <a:latin typeface="Verdana" charset="0"/>
              </a:rPr>
              <a:t>PCD-relevante Fragestellungen:</a:t>
            </a:r>
          </a:p>
          <a:p>
            <a:endParaRPr lang="de-DE" dirty="0" smtClean="0">
              <a:latin typeface="Verdana" charset="0"/>
            </a:endParaRPr>
          </a:p>
          <a:p>
            <a:r>
              <a:rPr lang="de-DE" dirty="0" smtClean="0">
                <a:latin typeface="Verdana" charset="0"/>
              </a:rPr>
              <a:t>- Untergräbt </a:t>
            </a:r>
            <a:r>
              <a:rPr lang="de-DE" dirty="0">
                <a:latin typeface="Verdana" charset="0"/>
              </a:rPr>
              <a:t>die Handelspolitik </a:t>
            </a:r>
            <a:r>
              <a:rPr lang="de-DE" dirty="0" smtClean="0">
                <a:latin typeface="Verdana" charset="0"/>
              </a:rPr>
              <a:t>die </a:t>
            </a:r>
            <a:r>
              <a:rPr lang="de-DE" dirty="0">
                <a:latin typeface="Verdana" charset="0"/>
              </a:rPr>
              <a:t>Ziele der </a:t>
            </a:r>
            <a:r>
              <a:rPr lang="de-DE" dirty="0" smtClean="0">
                <a:latin typeface="Verdana" charset="0"/>
              </a:rPr>
              <a:t>Entwicklungspolitik</a:t>
            </a:r>
            <a:r>
              <a:rPr lang="de-DE" dirty="0">
                <a:latin typeface="Verdana" charset="0"/>
              </a:rPr>
              <a:t>?</a:t>
            </a:r>
          </a:p>
          <a:p>
            <a:endParaRPr lang="de-DE" dirty="0">
              <a:latin typeface="Verdana" charset="0"/>
            </a:endParaRPr>
          </a:p>
          <a:p>
            <a:r>
              <a:rPr lang="de-DE" dirty="0" smtClean="0">
                <a:latin typeface="Verdana" charset="0"/>
              </a:rPr>
              <a:t>- Berücksichtigt die </a:t>
            </a:r>
            <a:r>
              <a:rPr lang="de-DE" dirty="0">
                <a:latin typeface="Verdana" charset="0"/>
              </a:rPr>
              <a:t>Wirtschaftpolitik </a:t>
            </a:r>
            <a:r>
              <a:rPr lang="de-DE" dirty="0" smtClean="0">
                <a:latin typeface="Verdana" charset="0"/>
              </a:rPr>
              <a:t>Menschenrechts- und Umwelt-Standards im </a:t>
            </a:r>
            <a:r>
              <a:rPr lang="de-DE" dirty="0">
                <a:latin typeface="Verdana" charset="0"/>
              </a:rPr>
              <a:t>Süden?</a:t>
            </a:r>
          </a:p>
          <a:p>
            <a:endParaRPr lang="de-DE" dirty="0">
              <a:latin typeface="Verdana" charset="0"/>
            </a:endParaRPr>
          </a:p>
          <a:p>
            <a:r>
              <a:rPr lang="de-DE" dirty="0" smtClean="0">
                <a:latin typeface="Verdana" charset="0"/>
              </a:rPr>
              <a:t>- Welche </a:t>
            </a:r>
            <a:r>
              <a:rPr lang="de-DE" dirty="0">
                <a:latin typeface="Verdana" charset="0"/>
              </a:rPr>
              <a:t>Auswirkung hat die Produktion von </a:t>
            </a:r>
            <a:r>
              <a:rPr lang="de-DE" dirty="0" smtClean="0">
                <a:latin typeface="Verdana" charset="0"/>
              </a:rPr>
              <a:t>Agrartreibstoffen auf die </a:t>
            </a:r>
            <a:r>
              <a:rPr lang="de-DE" dirty="0">
                <a:latin typeface="Verdana" charset="0"/>
              </a:rPr>
              <a:t>Ernährungssicherheit in </a:t>
            </a:r>
            <a:r>
              <a:rPr lang="de-DE" dirty="0" smtClean="0">
                <a:latin typeface="Verdana" charset="0"/>
              </a:rPr>
              <a:t>Entwicklungsländern?</a:t>
            </a:r>
          </a:p>
          <a:p>
            <a:endParaRPr lang="de-DE" dirty="0" smtClean="0">
              <a:latin typeface="Verdana" charset="0"/>
            </a:endParaRPr>
          </a:p>
          <a:p>
            <a:endParaRPr lang="de-DE" dirty="0" smtClean="0">
              <a:latin typeface="Verdana" charset="0"/>
            </a:endParaRPr>
          </a:p>
          <a:p>
            <a:endParaRPr lang="de-DE" dirty="0" smtClean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r>
              <a:rPr lang="de-DE" dirty="0">
                <a:latin typeface="Verdana" charset="0"/>
              </a:rPr>
              <a:t>               </a:t>
            </a: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r>
              <a:rPr lang="de-DE" dirty="0">
                <a:latin typeface="Verdana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93725" y="6111875"/>
            <a:ext cx="8040688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03238" y="6234113"/>
            <a:ext cx="8183562" cy="46037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de-DE" dirty="0"/>
          </a:p>
        </p:txBody>
      </p:sp>
      <p:pic>
        <p:nvPicPr>
          <p:cNvPr id="15363" name="Content Placeholder 5"/>
          <p:cNvPicPr>
            <a:picLocks noGrp="1"/>
          </p:cNvPicPr>
          <p:nvPr>
            <p:ph idx="1"/>
          </p:nvPr>
        </p:nvPicPr>
        <p:blipFill>
          <a:blip r:embed="rId3"/>
          <a:srcRect l="-33286" r="-33286"/>
          <a:stretch>
            <a:fillRect/>
          </a:stretch>
        </p:blipFill>
        <p:spPr>
          <a:xfrm>
            <a:off x="503238" y="620713"/>
            <a:ext cx="8183562" cy="5024437"/>
          </a:xfrm>
        </p:spPr>
      </p:pic>
      <p:pic>
        <p:nvPicPr>
          <p:cNvPr id="15364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6750" y="614363"/>
            <a:ext cx="527050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24"/>
          <p:cNvSpPr txBox="1">
            <a:spLocks noChangeArrowheads="1"/>
          </p:cNvSpPr>
          <p:nvPr/>
        </p:nvSpPr>
        <p:spPr bwMode="auto">
          <a:xfrm>
            <a:off x="7821613" y="65309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FE1C2-FDE8-AB4B-9077-35D048527AB5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94447" y="5948413"/>
            <a:ext cx="8292353" cy="528587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625152"/>
            <a:ext cx="8183562" cy="5271796"/>
          </a:xfrm>
        </p:spPr>
        <p:txBody>
          <a:bodyPr>
            <a:normAutofit fontScale="90000"/>
          </a:bodyPr>
          <a:lstStyle/>
          <a:p>
            <a:r>
              <a:rPr lang="de-DE" sz="2667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1) OECD Definition</a:t>
            </a:r>
            <a:r>
              <a:rPr lang="de-DE" sz="2400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/>
            </a:r>
            <a:br>
              <a:rPr lang="de-DE" sz="2400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</a:br>
            <a:r>
              <a:rPr lang="de-DE" sz="2400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/>
            </a:r>
            <a:br>
              <a:rPr lang="de-DE" sz="2400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</a:br>
            <a:r>
              <a:rPr lang="en-US" sz="2400" b="0" i="1" dirty="0" smtClean="0">
                <a:solidFill>
                  <a:schemeClr val="tx1"/>
                </a:solidFill>
              </a:rPr>
              <a:t>„Policy coherence for development means working to ensure that the objectives and results of a government’s (or institution’s) development policies are not undermined by other policies of that government (or institution), which impact on developing countries, and that these other policies support development objectives, where feasible“ </a:t>
            </a:r>
            <a:r>
              <a:rPr lang="en-US" sz="2400" b="0" dirty="0" smtClean="0">
                <a:solidFill>
                  <a:schemeClr val="tx1"/>
                </a:solidFill>
              </a:rPr>
              <a:t>(OECD, 2005: 28).</a:t>
            </a:r>
            <a:br>
              <a:rPr lang="en-US" sz="2400" b="0" dirty="0" smtClean="0">
                <a:solidFill>
                  <a:schemeClr val="tx1"/>
                </a:solidFill>
              </a:rPr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200" dirty="0" smtClean="0">
                <a:solidFill>
                  <a:schemeClr val="tx1"/>
                </a:solidFill>
                <a:latin typeface="Verdana" charset="0"/>
              </a:rPr>
              <a:t>Rechtliche Grundlagen</a:t>
            </a:r>
            <a:r>
              <a:rPr lang="de-DE" sz="1100" b="0" dirty="0" smtClean="0">
                <a:solidFill>
                  <a:schemeClr val="tx1"/>
                </a:solidFill>
                <a:latin typeface="Verdana" charset="0"/>
              </a:rPr>
              <a:t/>
            </a:r>
            <a:br>
              <a:rPr lang="de-DE" sz="1100" b="0" dirty="0" smtClean="0">
                <a:solidFill>
                  <a:schemeClr val="tx1"/>
                </a:solidFill>
                <a:latin typeface="Verdana" charset="0"/>
              </a:rPr>
            </a:br>
            <a:r>
              <a:rPr lang="de-DE" sz="1100" b="0" dirty="0" smtClean="0">
                <a:solidFill>
                  <a:schemeClr val="tx1"/>
                </a:solidFill>
                <a:latin typeface="Verdana" charset="0"/>
              </a:rPr>
              <a:t/>
            </a:r>
            <a:br>
              <a:rPr lang="de-DE" sz="1100" b="0" dirty="0" smtClean="0">
                <a:solidFill>
                  <a:schemeClr val="tx1"/>
                </a:solidFill>
                <a:latin typeface="Verdana" charset="0"/>
              </a:rPr>
            </a:br>
            <a:r>
              <a:rPr lang="de-DE" sz="2200" b="0" dirty="0" smtClean="0">
                <a:solidFill>
                  <a:schemeClr val="tx1"/>
                </a:solidFill>
                <a:latin typeface="Verdana" charset="0"/>
              </a:rPr>
              <a:t>Maastricht Vertrag (1992, Art. 178), Vertrag von Lissabon (2008), European Consensus on Development (2006), Agenda </a:t>
            </a:r>
            <a:r>
              <a:rPr lang="de-DE" sz="2200" b="0" dirty="0" err="1" smtClean="0">
                <a:solidFill>
                  <a:schemeClr val="tx1"/>
                </a:solidFill>
                <a:latin typeface="Verdana" charset="0"/>
              </a:rPr>
              <a:t>for</a:t>
            </a:r>
            <a:r>
              <a:rPr lang="de-DE" sz="2200" b="0" dirty="0" smtClean="0">
                <a:solidFill>
                  <a:schemeClr val="tx1"/>
                </a:solidFill>
                <a:latin typeface="Verdana" charset="0"/>
              </a:rPr>
              <a:t> Change (2011), Ratsbeschlüsse und Strategiepapiere </a:t>
            </a:r>
            <a:r>
              <a:rPr lang="de-DE" sz="2400" dirty="0" smtClean="0"/>
              <a:t/>
            </a:r>
            <a:br>
              <a:rPr lang="de-DE" sz="2400" dirty="0" smtClean="0"/>
            </a:br>
            <a:endParaRPr lang="de-DE" sz="2400" dirty="0">
              <a:solidFill>
                <a:srgbClr val="50141B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238" y="5662613"/>
            <a:ext cx="8183562" cy="1397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de-DE" sz="1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8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endParaRPr lang="de-DE" sz="18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3725" y="696383"/>
            <a:ext cx="7872413" cy="738664"/>
          </a:xfrm>
          <a:prstGeom prst="rect">
            <a:avLst/>
          </a:prstGeom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de-DE" sz="2400" b="1" dirty="0" smtClean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2) </a:t>
            </a:r>
            <a:r>
              <a:rPr lang="de-DE" sz="2400" b="1" dirty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  <a:t>Breitenwirksamkeit von PCD</a:t>
            </a:r>
            <a:br>
              <a:rPr lang="de-DE" sz="2400" b="1" dirty="0">
                <a:solidFill>
                  <a:srgbClr val="5014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charset="0"/>
              </a:rPr>
            </a:br>
            <a:endParaRPr lang="de-DE" dirty="0">
              <a:latin typeface="Verdana" charset="0"/>
            </a:endParaRP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503238" y="1611237"/>
            <a:ext cx="813117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aus makroökonomischer Perspektive ist ODA unbedeutend</a:t>
            </a:r>
          </a:p>
          <a:p>
            <a:r>
              <a:rPr lang="de-DE" dirty="0">
                <a:latin typeface="Verdana" charset="0"/>
              </a:rPr>
              <a:t>   </a:t>
            </a:r>
          </a:p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PCD erhöht die </a:t>
            </a:r>
            <a:r>
              <a:rPr lang="de-DE" dirty="0" smtClean="0">
                <a:latin typeface="Verdana" charset="0"/>
              </a:rPr>
              <a:t>ODA-Effektivität</a:t>
            </a:r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Reduziert die </a:t>
            </a:r>
            <a:r>
              <a:rPr lang="de-DE" dirty="0" err="1">
                <a:latin typeface="Verdana" charset="0"/>
              </a:rPr>
              <a:t>ODA-Abhängigkeit</a:t>
            </a:r>
            <a:r>
              <a:rPr lang="de-DE" dirty="0">
                <a:latin typeface="Verdana" charset="0"/>
              </a:rPr>
              <a:t> der Entwicklungsländer</a:t>
            </a:r>
          </a:p>
          <a:p>
            <a:endParaRPr lang="de-DE" dirty="0">
              <a:latin typeface="Verdana" charset="0"/>
            </a:endParaRPr>
          </a:p>
          <a:p>
            <a:pPr>
              <a:buFont typeface="Wingdings" charset="2"/>
              <a:buChar char="Ø"/>
            </a:pPr>
            <a:r>
              <a:rPr lang="de-DE" b="1" dirty="0">
                <a:latin typeface="Verdana" charset="0"/>
              </a:rPr>
              <a:t> PCD </a:t>
            </a:r>
            <a:r>
              <a:rPr lang="de-DE" b="1" dirty="0" smtClean="0">
                <a:latin typeface="Verdana" charset="0"/>
              </a:rPr>
              <a:t>hat in Zeiten </a:t>
            </a:r>
            <a:r>
              <a:rPr lang="de-DE" b="1" dirty="0">
                <a:latin typeface="Verdana" charset="0"/>
              </a:rPr>
              <a:t>der Rezession </a:t>
            </a:r>
            <a:r>
              <a:rPr lang="de-DE" b="1" dirty="0" smtClean="0">
                <a:latin typeface="Verdana" charset="0"/>
              </a:rPr>
              <a:t>eine </a:t>
            </a:r>
            <a:r>
              <a:rPr lang="de-DE" b="1" i="1" dirty="0" err="1" smtClean="0">
                <a:latin typeface="Verdana" charset="0"/>
              </a:rPr>
              <a:t>Resilience</a:t>
            </a:r>
            <a:r>
              <a:rPr lang="de-DE" b="1" dirty="0" smtClean="0">
                <a:latin typeface="Verdana" charset="0"/>
              </a:rPr>
              <a:t>-Funktion</a:t>
            </a:r>
            <a:endParaRPr lang="de-DE" b="1" dirty="0">
              <a:latin typeface="Verdana" charset="0"/>
            </a:endParaRPr>
          </a:p>
          <a:p>
            <a:r>
              <a:rPr lang="de-DE" b="1" dirty="0">
                <a:latin typeface="Verdana" charset="0"/>
              </a:rPr>
              <a:t>   -&gt; Synergienbildung, Nutzenmaximierung, Kosteneffizienz</a:t>
            </a:r>
          </a:p>
          <a:p>
            <a:endParaRPr lang="de-DE" dirty="0">
              <a:latin typeface="Verdana" charset="0"/>
            </a:endParaRPr>
          </a:p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Klimawandel, Migration, globale Sicherheit, Finanzmärkte -&gt;          stärkere globale Interdependenz erfordert globale Politikstrategien</a:t>
            </a:r>
          </a:p>
          <a:p>
            <a:endParaRPr lang="de-DE" dirty="0">
              <a:latin typeface="Verdana" charset="0"/>
            </a:endParaRPr>
          </a:p>
          <a:p>
            <a:pPr>
              <a:buFont typeface="Wingdings" charset="2"/>
              <a:buChar char="Ø"/>
            </a:pPr>
            <a:r>
              <a:rPr lang="de-DE" dirty="0">
                <a:latin typeface="Verdana" charset="0"/>
              </a:rPr>
              <a:t> </a:t>
            </a:r>
            <a:r>
              <a:rPr lang="de-DE" dirty="0" smtClean="0">
                <a:latin typeface="Verdana" charset="0"/>
              </a:rPr>
              <a:t> kollektive Verantwortung zu internationaler Solidarität =</a:t>
            </a:r>
          </a:p>
          <a:p>
            <a:r>
              <a:rPr lang="de-DE" dirty="0" smtClean="0">
                <a:latin typeface="Verdana" charset="0"/>
              </a:rPr>
              <a:t>Voraussetzung kohärenter, sozial- und umweltbewusster Politiken</a:t>
            </a:r>
          </a:p>
          <a:p>
            <a:endParaRPr lang="de-DE" i="1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endParaRPr lang="de-DE" dirty="0">
              <a:latin typeface="Verdana" charset="0"/>
            </a:endParaRPr>
          </a:p>
          <a:p>
            <a:r>
              <a:rPr lang="de-DE" dirty="0">
                <a:latin typeface="Verdana" charset="0"/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31175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2769" y="1082350"/>
            <a:ext cx="8123093" cy="53946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667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3) PCD Konzept</a:t>
            </a: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200" dirty="0" smtClean="0">
                <a:solidFill>
                  <a:schemeClr val="tx1"/>
                </a:solidFill>
                <a:ea typeface="+mj-ea"/>
                <a:cs typeface="+mj-cs"/>
              </a:rPr>
              <a:t>Fünf Dimensionen:</a:t>
            </a:r>
            <a:br>
              <a:rPr lang="de-DE" sz="2200" dirty="0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>1) 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Internal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coherence</a:t>
            </a: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>2)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Intra-country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coherence</a:t>
            </a: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>3) 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Inter-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donor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coherence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(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across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EU &amp; OECD)</a:t>
            </a: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>4)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Donor-recipient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coherence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/>
            </a:r>
            <a:b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5)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Multistakeholder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coherence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 (CS, IOs, private </a:t>
            </a:r>
            <a:r>
              <a:rPr lang="de-DE" sz="2200" b="0" i="1" dirty="0" err="1" smtClean="0">
                <a:solidFill>
                  <a:schemeClr val="tx1"/>
                </a:solidFill>
                <a:ea typeface="+mj-ea"/>
                <a:cs typeface="+mj-cs"/>
              </a:rPr>
              <a:t>sector</a:t>
            </a:r>
            <a:r>
              <a:rPr lang="de-DE" sz="2200" b="0" i="1" dirty="0" smtClean="0">
                <a:solidFill>
                  <a:schemeClr val="tx1"/>
                </a:solidFill>
                <a:ea typeface="+mj-ea"/>
                <a:cs typeface="+mj-cs"/>
              </a:rPr>
              <a:t>)</a:t>
            </a:r>
            <a: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tx1"/>
                </a:solidFill>
                <a:ea typeface="+mj-ea"/>
                <a:cs typeface="+mj-cs"/>
              </a:rPr>
              <a:t>-&gt; eng miteinander verknüpft und bauen aufeinander auf</a:t>
            </a:r>
            <a:r>
              <a:rPr lang="de-DE" sz="11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11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11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de-DE" sz="11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PCD = komplexer </a:t>
            </a:r>
            <a:r>
              <a:rPr lang="de-DE" sz="22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Prozess</a:t>
            </a:r>
            <a:r>
              <a:rPr lang="de-DE" sz="22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 kontinuierlicher &amp; sukzessiver Annährung an Entwicklungsziele im Sinne eines Minimierens von negativen Auswirkungen und eines Maximierens von Synergien </a:t>
            </a:r>
            <a: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200" b="0" dirty="0" smtClean="0">
                <a:solidFill>
                  <a:schemeClr val="accent2">
                    <a:lumMod val="50000"/>
                  </a:schemeClr>
                </a:solidFill>
                <a:latin typeface="Wingdings"/>
                <a:ea typeface="Wingdings"/>
                <a:cs typeface="Wingdings"/>
              </a:rPr>
              <a:t></a:t>
            </a:r>
            <a:r>
              <a:rPr lang="de-DE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de-DE" sz="2200" i="1" dirty="0" smtClean="0">
                <a:solidFill>
                  <a:schemeClr val="accent2">
                    <a:lumMod val="50000"/>
                  </a:schemeClr>
                </a:solidFill>
              </a:rPr>
              <a:t>„</a:t>
            </a:r>
            <a:r>
              <a:rPr lang="de-DE" sz="2200" i="1" dirty="0" err="1" smtClean="0">
                <a:solidFill>
                  <a:schemeClr val="accent2">
                    <a:lumMod val="50000"/>
                  </a:schemeClr>
                </a:solidFill>
              </a:rPr>
              <a:t>coherent</a:t>
            </a:r>
            <a:r>
              <a:rPr lang="de-DE" sz="22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2">
                    <a:lumMod val="50000"/>
                  </a:schemeClr>
                </a:solidFill>
              </a:rPr>
              <a:t>enough</a:t>
            </a:r>
            <a:r>
              <a:rPr lang="de-DE" sz="22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de-DE" sz="2200" i="1" dirty="0" err="1" smtClean="0">
                <a:solidFill>
                  <a:schemeClr val="accent2">
                    <a:lumMod val="50000"/>
                  </a:schemeClr>
                </a:solidFill>
              </a:rPr>
              <a:t>approach</a:t>
            </a:r>
            <a:r>
              <a:rPr lang="de-DE" sz="2200" i="1" dirty="0" smtClean="0">
                <a:solidFill>
                  <a:schemeClr val="accent2">
                    <a:lumMod val="50000"/>
                  </a:schemeClr>
                </a:solidFill>
              </a:rPr>
              <a:t>“ </a:t>
            </a:r>
            <a:r>
              <a:rPr lang="de-DE" sz="2200" dirty="0" smtClean="0">
                <a:solidFill>
                  <a:schemeClr val="accent2">
                    <a:lumMod val="50000"/>
                  </a:schemeClr>
                </a:solidFill>
              </a:rPr>
              <a:t>(GEG, Fritz &amp; </a:t>
            </a:r>
            <a:r>
              <a:rPr lang="de-DE" sz="2200" dirty="0" err="1" smtClean="0">
                <a:solidFill>
                  <a:schemeClr val="accent2">
                    <a:lumMod val="50000"/>
                  </a:schemeClr>
                </a:solidFill>
              </a:rPr>
              <a:t>Menocal</a:t>
            </a:r>
            <a:r>
              <a:rPr lang="de-DE" sz="2200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1100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r>
              <a:rPr lang="de-DE" sz="2222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/>
            </a:r>
            <a:br>
              <a:rPr lang="de-DE" sz="2222" b="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</a:br>
            <a:endParaRPr lang="de-DE" sz="2400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9764" y="6111875"/>
            <a:ext cx="8167036" cy="36512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4) PCD Implementierung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00" y="1455738"/>
            <a:ext cx="7654925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latin typeface="+mn-lt"/>
                <a:ea typeface="+mn-ea"/>
                <a:cs typeface="+mn-cs"/>
              </a:rPr>
              <a:t>Vier Zyklen: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Politische Verpflichtung 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und legale Basis</a:t>
            </a:r>
            <a:endParaRPr lang="de-DE" sz="2000" i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800" i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2) Implementierung </a:t>
            </a:r>
            <a:r>
              <a:rPr lang="de-DE" sz="2000" b="1" dirty="0">
                <a:latin typeface="+mn-lt"/>
                <a:ea typeface="+mn-ea"/>
                <a:cs typeface="+mn-cs"/>
              </a:rPr>
              <a:t>und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Koordinierung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800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3) </a:t>
            </a:r>
            <a:r>
              <a:rPr lang="de-DE" sz="2000" b="1" dirty="0" err="1" smtClean="0">
                <a:latin typeface="+mn-lt"/>
                <a:ea typeface="+mn-ea"/>
                <a:cs typeface="+mn-cs"/>
              </a:rPr>
              <a:t>Monitoring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 </a:t>
            </a:r>
            <a:r>
              <a:rPr lang="de-DE" sz="2000" b="1" dirty="0">
                <a:latin typeface="+mn-lt"/>
                <a:ea typeface="+mn-ea"/>
                <a:cs typeface="+mn-cs"/>
              </a:rPr>
              <a:t>und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Evaluierung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800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latin typeface="+mn-lt"/>
                <a:ea typeface="+mn-ea"/>
                <a:cs typeface="+mn-cs"/>
              </a:rPr>
              <a:t>4) Politikstrategieanalyse </a:t>
            </a:r>
            <a:r>
              <a:rPr lang="de-DE" sz="2000" dirty="0">
                <a:latin typeface="+mn-lt"/>
                <a:ea typeface="+mn-ea"/>
                <a:cs typeface="+mn-cs"/>
              </a:rPr>
              <a:t>&amp; Wissensmanagement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Empirische </a:t>
            </a:r>
            <a:r>
              <a:rPr lang="de-DE" dirty="0" err="1">
                <a:latin typeface="+mn-lt"/>
                <a:ea typeface="+mn-ea"/>
                <a:cs typeface="+mn-cs"/>
              </a:rPr>
              <a:t>Studien/Desk</a:t>
            </a:r>
            <a:r>
              <a:rPr lang="de-DE" dirty="0">
                <a:latin typeface="+mn-lt"/>
                <a:ea typeface="+mn-ea"/>
                <a:cs typeface="+mn-cs"/>
              </a:rPr>
              <a:t> Studien: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00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  zu 2)	2008 Studie zur stärkeren Einbindung des Parlaments 			2009 länderübergreifende Fallstudie (5 EU-Länder)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000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  zu 3) 	2009 </a:t>
            </a:r>
            <a:r>
              <a:rPr lang="de-DE" dirty="0" err="1" smtClean="0">
                <a:latin typeface="+mn-lt"/>
                <a:ea typeface="+mn-ea"/>
                <a:cs typeface="+mn-cs"/>
              </a:rPr>
              <a:t>Anwaltschafts</a:t>
            </a:r>
            <a:r>
              <a:rPr lang="de-DE" dirty="0" smtClean="0">
                <a:latin typeface="+mn-lt"/>
                <a:ea typeface="+mn-ea"/>
                <a:cs typeface="+mn-cs"/>
              </a:rPr>
              <a:t>- und Evaluierungstool </a:t>
            </a:r>
            <a:r>
              <a:rPr lang="de-DE" dirty="0">
                <a:latin typeface="+mn-lt"/>
                <a:ea typeface="+mn-ea"/>
                <a:cs typeface="+mn-cs"/>
              </a:rPr>
              <a:t>für Österreich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+mn-lt"/>
                <a:ea typeface="+mn-ea"/>
                <a:cs typeface="+mn-cs"/>
              </a:rPr>
              <a:t>			2009/10 OECD </a:t>
            </a:r>
            <a:r>
              <a:rPr lang="de-DE" dirty="0" err="1">
                <a:latin typeface="+mn-lt"/>
                <a:ea typeface="+mn-ea"/>
                <a:cs typeface="+mn-cs"/>
              </a:rPr>
              <a:t>Policy</a:t>
            </a:r>
            <a:r>
              <a:rPr lang="de-DE" dirty="0">
                <a:latin typeface="+mn-lt"/>
                <a:ea typeface="+mn-ea"/>
                <a:cs typeface="+mn-cs"/>
              </a:rPr>
              <a:t> Framework </a:t>
            </a:r>
            <a:r>
              <a:rPr lang="de-DE" dirty="0" err="1">
                <a:latin typeface="+mn-lt"/>
                <a:ea typeface="+mn-ea"/>
                <a:cs typeface="+mn-cs"/>
              </a:rPr>
              <a:t>for</a:t>
            </a:r>
            <a:r>
              <a:rPr lang="de-DE" dirty="0">
                <a:latin typeface="+mn-lt"/>
                <a:ea typeface="+mn-ea"/>
                <a:cs typeface="+mn-cs"/>
              </a:rPr>
              <a:t> PCD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0" y="6111875"/>
            <a:ext cx="7975600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512763"/>
            <a:ext cx="8183562" cy="4778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2400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5)Rahmenbedingungen für die Umsetzung </a:t>
            </a:r>
            <a:endParaRPr lang="de-DE" sz="2400" dirty="0">
              <a:solidFill>
                <a:schemeClr val="accent1">
                  <a:tint val="88000"/>
                  <a:satMod val="1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1200" y="990600"/>
            <a:ext cx="7975600" cy="7109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000" b="1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Österreich</a:t>
            </a:r>
            <a:r>
              <a:rPr lang="de-DE" sz="2000" b="1" dirty="0">
                <a:latin typeface="+mn-lt"/>
                <a:ea typeface="+mn-ea"/>
                <a:cs typeface="+mn-cs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000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de-DE" sz="2000" b="1" dirty="0">
                <a:latin typeface="+mn-lt"/>
                <a:ea typeface="+mn-ea"/>
                <a:cs typeface="+mn-cs"/>
              </a:rPr>
              <a:t>Fragmentiertes ODA und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PCD-System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 smtClean="0">
                <a:latin typeface="+mn-lt"/>
                <a:ea typeface="+mn-ea"/>
                <a:cs typeface="+mn-cs"/>
              </a:rPr>
              <a:t>	- 7 Ministerien verfügen über ODA-Mittel, ADA &amp; </a:t>
            </a:r>
            <a:r>
              <a:rPr lang="de-DE" sz="2000" dirty="0" err="1" smtClean="0">
                <a:latin typeface="+mn-lt"/>
                <a:ea typeface="+mn-ea"/>
                <a:cs typeface="+mn-cs"/>
              </a:rPr>
              <a:t>OeEB</a:t>
            </a:r>
            <a:endParaRPr lang="de-DE" sz="2000" dirty="0" smtClean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viele Strategien und Mechanismen -&gt; keine 	Kohärenz- 	</a:t>
            </a:r>
            <a:r>
              <a:rPr lang="de-DE" sz="2000" dirty="0" err="1" smtClean="0">
                <a:latin typeface="+mn-lt"/>
                <a:ea typeface="+mn-ea"/>
                <a:cs typeface="+mn-cs"/>
              </a:rPr>
              <a:t>kriterien</a:t>
            </a:r>
            <a:endParaRPr lang="de-DE" sz="2000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de-DE" sz="2000" dirty="0" smtClean="0">
              <a:latin typeface="+mn-lt"/>
              <a:ea typeface="+mn-ea"/>
              <a:cs typeface="+mn-cs"/>
            </a:endParaRPr>
          </a:p>
          <a:p>
            <a:pPr marL="354013" indent="-3540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2)	Wenig </a:t>
            </a:r>
            <a:r>
              <a:rPr lang="de-DE" sz="2000" b="1" dirty="0">
                <a:latin typeface="+mn-lt"/>
                <a:ea typeface="+mn-ea"/>
                <a:cs typeface="+mn-cs"/>
              </a:rPr>
              <a:t>Transparenz und 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Informationsaustausch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2000" dirty="0" smtClean="0">
                <a:latin typeface="+mn-lt"/>
                <a:ea typeface="+mn-ea"/>
                <a:cs typeface="+mn-cs"/>
              </a:rPr>
              <a:t>Keine zentrale Stelle für PCD-relevante Informationen </a:t>
            </a:r>
          </a:p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de-DE" sz="2000" dirty="0" smtClean="0">
                <a:latin typeface="+mn-lt"/>
                <a:ea typeface="+mn-ea"/>
                <a:cs typeface="+mn-cs"/>
              </a:rPr>
              <a:t>Keine Überprüfbarkeit der Ergebnisse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de-DE" sz="2000" dirty="0" smtClean="0">
              <a:latin typeface="+mn-lt"/>
              <a:ea typeface="+mn-ea"/>
              <a:cs typeface="+mn-cs"/>
            </a:endParaRPr>
          </a:p>
          <a:p>
            <a:pPr marL="354013" indent="-3540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3)Wenig </a:t>
            </a:r>
            <a:r>
              <a:rPr lang="de-DE" sz="2000" b="1" dirty="0">
                <a:latin typeface="+mn-lt"/>
                <a:ea typeface="+mn-ea"/>
                <a:cs typeface="+mn-cs"/>
              </a:rPr>
              <a:t>politische Unterstützung und PCD</a:t>
            </a:r>
            <a:r>
              <a:rPr lang="de-DE" sz="2000" b="1" dirty="0" smtClean="0">
                <a:latin typeface="+mn-lt"/>
                <a:ea typeface="+mn-ea"/>
                <a:cs typeface="+mn-cs"/>
              </a:rPr>
              <a:t>-</a:t>
            </a:r>
          </a:p>
          <a:p>
            <a:pPr marL="354013" indent="-3540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 smtClean="0">
                <a:latin typeface="+mn-lt"/>
                <a:ea typeface="+mn-ea"/>
                <a:cs typeface="+mn-cs"/>
              </a:rPr>
              <a:t>	unfreundliches Arbeitsumfeld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geringe politischer Stellenwert der EZA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n-lt"/>
                <a:ea typeface="+mn-ea"/>
                <a:cs typeface="+mn-cs"/>
              </a:rPr>
              <a:t>	</a:t>
            </a:r>
            <a:r>
              <a:rPr lang="de-DE" sz="2000" dirty="0" smtClean="0">
                <a:latin typeface="+mn-lt"/>
                <a:ea typeface="+mn-ea"/>
                <a:cs typeface="+mn-cs"/>
              </a:rPr>
              <a:t>- Bsp. IFI-Strategie ohne Menschenrechtsstandards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endParaRPr lang="de-DE" sz="2000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1000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 smtClean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b="1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42E9C-50A0-9A46-9875-080E32CAA07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03238" y="6111875"/>
            <a:ext cx="8183562" cy="365125"/>
          </a:xfrm>
        </p:spPr>
        <p:txBody>
          <a:bodyPr/>
          <a:lstStyle/>
          <a:p>
            <a:pPr>
              <a:defRPr/>
            </a:pPr>
            <a:r>
              <a:rPr lang="de-DE" smtClean="0"/>
              <a:t>Politikkohärenz im Interesse der Entwicklung - Die Rolle des Parlaments                                                   Nadja Schuster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Aspect.thmx</Template>
  <TotalTime>0</TotalTime>
  <Words>856</Words>
  <Application>Microsoft Office PowerPoint</Application>
  <PresentationFormat>Bildschirmpräsentation (4:3)</PresentationFormat>
  <Paragraphs>264</Paragraphs>
  <Slides>18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Aspect</vt:lpstr>
      <vt:lpstr> Politikkohärenz im Interesse der Entwicklung als gesamtstaatliche Aufgabe –  Die Rolle des Parlaments</vt:lpstr>
      <vt:lpstr>                                          Inhalt  1) Was ist PCD? 2) Breitenwirksamkeit &amp; Wechselwirkung ODA - PCD 3) PCD Konzept  4) PCD Implementierung 5) Rahmenbedingungen für die Umsetzung 6) Empfehlungen für die Umsetzung in Österreich 7) Empfehlungen für das Österreichische Parlament 8)Anwaltschafts- und Evaluierungstool 9) Nützliche Links 10) Conclusio    </vt:lpstr>
      <vt:lpstr>  </vt:lpstr>
      <vt:lpstr>Folie 4</vt:lpstr>
      <vt:lpstr>1) OECD Definition  „Policy coherence for development means working to ensure that the objectives and results of a government’s (or institution’s) development policies are not undermined by other policies of that government (or institution), which impact on developing countries, and that these other policies support development objectives, where feasible“ (OECD, 2005: 28).  Rechtliche Grundlagen  Maastricht Vertrag (1992, Art. 178), Vertrag von Lissabon (2008), European Consensus on Development (2006), Agenda for Change (2011), Ratsbeschlüsse und Strategiepapiere  </vt:lpstr>
      <vt:lpstr> </vt:lpstr>
      <vt:lpstr>                                             3) PCD Konzept  Fünf Dimensionen: 1) Internal coherence 2) Intra-country coherence 3) Inter-donor coherence (across EU &amp; OECD) 4) Donor-recipient coherence 5) Multistakeholder coherence (CS, IOs, private sector)  -&gt; eng miteinander verknüpft und bauen aufeinander auf   PCD = komplexer Prozess kontinuierlicher &amp; sukzessiver Annährung an Entwicklungsziele im Sinne eines Minimierens von negativen Auswirkungen und eines Maximierens von Synergien    „coherent enough approach“ (GEG, Fritz &amp; Menocal)   </vt:lpstr>
      <vt:lpstr>4) PCD Implementierung</vt:lpstr>
      <vt:lpstr>5)Rahmenbedingungen für die Umsetzung </vt:lpstr>
      <vt:lpstr>5)Rahmenbedingungen für die Umsetzung </vt:lpstr>
      <vt:lpstr>6) Empfehlungen für die Umsetzung in Österreich</vt:lpstr>
      <vt:lpstr>7) Empfehlungen für das Österr. Parlament</vt:lpstr>
      <vt:lpstr>8) Anwaltschafts- und Evaluierungstool für PCD Umsetzung in Österreich (Hack &amp; Schuster, 2011) </vt:lpstr>
      <vt:lpstr>8) Anwaltschafts- und Evaluierungstool für PCD Umsetzung in Österreich (Hack &amp; Schuster, 2011) </vt:lpstr>
      <vt:lpstr>8) Anwaltschafts- und Evaluierungstool für PCD Umsetzung in Österreich (Hack &amp; Schuster, 2011) </vt:lpstr>
      <vt:lpstr>9) Nützliche Links</vt:lpstr>
      <vt:lpstr>10) Conclusio </vt:lpstr>
      <vt:lpstr>         Vielen Dank für Ihre Aufmerksamkeit</vt:lpstr>
    </vt:vector>
  </TitlesOfParts>
  <Company>2008 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Implementierung von  Policy Coherence for Development in Österreich</dc:title>
  <dc:creator>Office 2004 Test Drive-Benutzer</dc:creator>
  <cp:lastModifiedBy>Nadja Schuster</cp:lastModifiedBy>
  <cp:revision>318</cp:revision>
  <cp:lastPrinted>2010-10-11T15:09:55Z</cp:lastPrinted>
  <dcterms:created xsi:type="dcterms:W3CDTF">2012-01-10T14:15:30Z</dcterms:created>
  <dcterms:modified xsi:type="dcterms:W3CDTF">2015-05-07T10:09:12Z</dcterms:modified>
</cp:coreProperties>
</file>